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917" r:id="rId2"/>
    <p:sldId id="936" r:id="rId3"/>
    <p:sldId id="921" r:id="rId4"/>
    <p:sldId id="922" r:id="rId5"/>
    <p:sldId id="923" r:id="rId6"/>
    <p:sldId id="924" r:id="rId7"/>
    <p:sldId id="949" r:id="rId8"/>
    <p:sldId id="925" r:id="rId9"/>
    <p:sldId id="950" r:id="rId10"/>
    <p:sldId id="945" r:id="rId11"/>
    <p:sldId id="946" r:id="rId12"/>
    <p:sldId id="927" r:id="rId13"/>
    <p:sldId id="935" r:id="rId14"/>
  </p:sldIdLst>
  <p:sldSz cx="9144000" cy="5719763"/>
  <p:notesSz cx="6797675" cy="9929813"/>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00"/>
    <a:srgbClr val="FF4F4F"/>
    <a:srgbClr val="D20000"/>
    <a:srgbClr val="F9B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14" autoAdjust="0"/>
  </p:normalViewPr>
  <p:slideViewPr>
    <p:cSldViewPr>
      <p:cViewPr varScale="1">
        <p:scale>
          <a:sx n="105" d="100"/>
          <a:sy n="105" d="100"/>
        </p:scale>
        <p:origin x="558" y="60"/>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2023/11/22</a:t>
            </a:fld>
            <a:endParaRPr lang="zh-CN" altLang="en-US"/>
          </a:p>
        </p:txBody>
      </p:sp>
      <p:sp>
        <p:nvSpPr>
          <p:cNvPr id="4" name="页脚占位符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58F85713-C83D-440A-B931-9857B8D4A3F9}" type="datetimeFigureOut">
              <a:rPr lang="zh-CN" altLang="en-US" smtClean="0"/>
              <a:t>2023/11/22</a:t>
            </a:fld>
            <a:endParaRPr lang="zh-CN" altLang="en-US"/>
          </a:p>
        </p:txBody>
      </p:sp>
      <p:sp>
        <p:nvSpPr>
          <p:cNvPr id="4" name="幻灯片图像占位符 3"/>
          <p:cNvSpPr>
            <a:spLocks noGrp="1" noRot="1" noChangeAspect="1"/>
          </p:cNvSpPr>
          <p:nvPr>
            <p:ph type="sldImg" idx="2"/>
          </p:nvPr>
        </p:nvSpPr>
        <p:spPr>
          <a:xfrm>
            <a:off x="422230" y="744538"/>
            <a:ext cx="5953214"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B08C4F07-9854-4D95-8B75-1F65DD5DFA82}"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744538"/>
            <a:ext cx="5953125"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C4F07-9854-4D95-8B75-1F65DD5DFA8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777033"/>
            <a:ext cx="7772603" cy="1226178"/>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36" y="3241560"/>
            <a:ext cx="6400967" cy="1461880"/>
          </a:xfrm>
          <a:prstGeom prst="rect">
            <a:avLst/>
          </a:prstGeom>
        </p:spPr>
        <p:txBody>
          <a:bodyPr/>
          <a:lstStyle>
            <a:lvl1pPr marL="0" indent="0" algn="ctr">
              <a:buNone/>
              <a:defRPr>
                <a:solidFill>
                  <a:schemeClr val="tx1">
                    <a:tint val="75000"/>
                  </a:schemeClr>
                </a:solidFill>
              </a:defRPr>
            </a:lvl1pPr>
            <a:lvl2pPr marL="381635" indent="0" algn="ctr">
              <a:buNone/>
              <a:defRPr>
                <a:solidFill>
                  <a:schemeClr val="tx1">
                    <a:tint val="75000"/>
                  </a:schemeClr>
                </a:solidFill>
              </a:defRPr>
            </a:lvl2pPr>
            <a:lvl3pPr marL="762635" indent="0" algn="ctr">
              <a:buNone/>
              <a:defRPr>
                <a:solidFill>
                  <a:schemeClr val="tx1">
                    <a:tint val="75000"/>
                  </a:schemeClr>
                </a:solidFill>
              </a:defRPr>
            </a:lvl3pPr>
            <a:lvl4pPr marL="1144270" indent="0" algn="ctr">
              <a:buNone/>
              <a:defRPr>
                <a:solidFill>
                  <a:schemeClr val="tx1">
                    <a:tint val="75000"/>
                  </a:schemeClr>
                </a:solidFill>
              </a:defRPr>
            </a:lvl4pPr>
            <a:lvl5pPr marL="1525270" indent="0" algn="ctr">
              <a:buNone/>
              <a:defRPr>
                <a:solidFill>
                  <a:schemeClr val="tx1">
                    <a:tint val="75000"/>
                  </a:schemeClr>
                </a:solidFill>
              </a:defRPr>
            </a:lvl5pPr>
            <a:lvl6pPr marL="1906905" indent="0" algn="ctr">
              <a:buNone/>
              <a:defRPr>
                <a:solidFill>
                  <a:schemeClr val="tx1">
                    <a:tint val="75000"/>
                  </a:schemeClr>
                </a:solidFill>
              </a:defRPr>
            </a:lvl6pPr>
            <a:lvl7pPr marL="2287905" indent="0" algn="ctr">
              <a:buNone/>
              <a:defRPr>
                <a:solidFill>
                  <a:schemeClr val="tx1">
                    <a:tint val="75000"/>
                  </a:schemeClr>
                </a:solidFill>
              </a:defRPr>
            </a:lvl7pPr>
            <a:lvl8pPr marL="2669540" indent="0" algn="ctr">
              <a:buNone/>
              <a:defRPr>
                <a:solidFill>
                  <a:schemeClr val="tx1">
                    <a:tint val="75000"/>
                  </a:schemeClr>
                </a:solidFill>
              </a:defRPr>
            </a:lvl8pPr>
            <a:lvl9pPr marL="305117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11" y="5301965"/>
            <a:ext cx="2133656" cy="304558"/>
          </a:xfrm>
          <a:prstGeom prst="rect">
            <a:avLst/>
          </a:prstGeom>
        </p:spPr>
        <p:txBody>
          <a:bodyPr/>
          <a:lstStyle/>
          <a:p>
            <a:fld id="{4FFBB1BC-DB53-44DF-B525-2D509F074E0D}" type="datetime1">
              <a:rPr lang="zh-CN" altLang="en-US" smtClean="0"/>
              <a:t>2023/11/22</a:t>
            </a:fld>
            <a:endParaRPr lang="zh-CN" altLang="en-US"/>
          </a:p>
        </p:txBody>
      </p:sp>
      <p:sp>
        <p:nvSpPr>
          <p:cNvPr id="5" name="页脚占位符 4"/>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371"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12" y="229081"/>
            <a:ext cx="8229815" cy="9534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12" y="1334761"/>
            <a:ext cx="8229815" cy="377520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11" y="5301965"/>
            <a:ext cx="2133656" cy="304558"/>
          </a:xfrm>
          <a:prstGeom prst="rect">
            <a:avLst/>
          </a:prstGeom>
        </p:spPr>
        <p:txBody>
          <a:bodyPr/>
          <a:lstStyle/>
          <a:p>
            <a:fld id="{63615B86-17AB-49A1-8C7C-4ACD86BD2CAC}" type="datetime1">
              <a:rPr lang="zh-CN" altLang="en-US" smtClean="0"/>
              <a:t>2023/11/22</a:t>
            </a:fld>
            <a:endParaRPr lang="zh-CN" altLang="en-US"/>
          </a:p>
        </p:txBody>
      </p:sp>
      <p:sp>
        <p:nvSpPr>
          <p:cNvPr id="5" name="页脚占位符 4"/>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371"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573" y="229082"/>
            <a:ext cx="2057454" cy="4880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12" y="229082"/>
            <a:ext cx="6019957" cy="4880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11" y="5301965"/>
            <a:ext cx="2133656" cy="304558"/>
          </a:xfrm>
          <a:prstGeom prst="rect">
            <a:avLst/>
          </a:prstGeom>
        </p:spPr>
        <p:txBody>
          <a:bodyPr/>
          <a:lstStyle/>
          <a:p>
            <a:fld id="{1F3E394F-42A5-4D19-B679-2FB6B74A526B}" type="datetime1">
              <a:rPr lang="zh-CN" altLang="en-US" smtClean="0"/>
              <a:t>2023/11/22</a:t>
            </a:fld>
            <a:endParaRPr lang="zh-CN" altLang="en-US"/>
          </a:p>
        </p:txBody>
      </p:sp>
      <p:sp>
        <p:nvSpPr>
          <p:cNvPr id="5" name="页脚占位符 4"/>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4320675"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12" y="229081"/>
            <a:ext cx="8229815" cy="9534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12" y="1334761"/>
            <a:ext cx="8229815" cy="37752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11" y="5301965"/>
            <a:ext cx="2133656" cy="304558"/>
          </a:xfrm>
          <a:prstGeom prst="rect">
            <a:avLst/>
          </a:prstGeom>
        </p:spPr>
        <p:txBody>
          <a:bodyPr/>
          <a:lstStyle/>
          <a:p>
            <a:fld id="{5B5C27EF-86F0-4FC1-8BB7-2457A3005DD2}" type="datetime1">
              <a:rPr lang="zh-CN" altLang="en-US" smtClean="0"/>
              <a:t>2023/11/22</a:t>
            </a:fld>
            <a:endParaRPr lang="zh-CN" altLang="en-US"/>
          </a:p>
        </p:txBody>
      </p:sp>
      <p:sp>
        <p:nvSpPr>
          <p:cNvPr id="5" name="页脚占位符 4"/>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4050633"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32" y="3675888"/>
            <a:ext cx="7772603" cy="1136135"/>
          </a:xfrm>
          <a:prstGeom prst="rect">
            <a:avLst/>
          </a:prstGeom>
        </p:spPr>
        <p:txBody>
          <a:bodyPr anchor="t"/>
          <a:lstStyle>
            <a:lvl1pPr algn="l">
              <a:defRPr sz="3335" b="1" cap="all"/>
            </a:lvl1pPr>
          </a:lstStyle>
          <a:p>
            <a:r>
              <a:rPr lang="zh-CN" altLang="en-US"/>
              <a:t>单击此处编辑母版标题样式</a:t>
            </a:r>
          </a:p>
        </p:txBody>
      </p:sp>
      <p:sp>
        <p:nvSpPr>
          <p:cNvPr id="3" name="文本占位符 2"/>
          <p:cNvSpPr>
            <a:spLocks noGrp="1"/>
          </p:cNvSpPr>
          <p:nvPr>
            <p:ph type="body" idx="1"/>
          </p:nvPr>
        </p:nvSpPr>
        <p:spPr>
          <a:xfrm>
            <a:off x="722332" y="2424550"/>
            <a:ext cx="7772603" cy="1251337"/>
          </a:xfrm>
          <a:prstGeom prst="rect">
            <a:avLst/>
          </a:prstGeom>
        </p:spPr>
        <p:txBody>
          <a:bodyPr anchor="b"/>
          <a:lstStyle>
            <a:lvl1pPr marL="0" indent="0">
              <a:buNone/>
              <a:defRPr sz="1670">
                <a:solidFill>
                  <a:schemeClr val="tx1">
                    <a:tint val="75000"/>
                  </a:schemeClr>
                </a:solidFill>
              </a:defRPr>
            </a:lvl1pPr>
            <a:lvl2pPr marL="381635" indent="0">
              <a:buNone/>
              <a:defRPr sz="1500">
                <a:solidFill>
                  <a:schemeClr val="tx1">
                    <a:tint val="75000"/>
                  </a:schemeClr>
                </a:solidFill>
              </a:defRPr>
            </a:lvl2pPr>
            <a:lvl3pPr marL="762635" indent="0">
              <a:buNone/>
              <a:defRPr sz="1335">
                <a:solidFill>
                  <a:schemeClr val="tx1">
                    <a:tint val="75000"/>
                  </a:schemeClr>
                </a:solidFill>
              </a:defRPr>
            </a:lvl3pPr>
            <a:lvl4pPr marL="1144270" indent="0">
              <a:buNone/>
              <a:defRPr sz="1170">
                <a:solidFill>
                  <a:schemeClr val="tx1">
                    <a:tint val="75000"/>
                  </a:schemeClr>
                </a:solidFill>
              </a:defRPr>
            </a:lvl4pPr>
            <a:lvl5pPr marL="1525270" indent="0">
              <a:buNone/>
              <a:defRPr sz="1170">
                <a:solidFill>
                  <a:schemeClr val="tx1">
                    <a:tint val="75000"/>
                  </a:schemeClr>
                </a:solidFill>
              </a:defRPr>
            </a:lvl5pPr>
            <a:lvl6pPr marL="1906905" indent="0">
              <a:buNone/>
              <a:defRPr sz="1170">
                <a:solidFill>
                  <a:schemeClr val="tx1">
                    <a:tint val="75000"/>
                  </a:schemeClr>
                </a:solidFill>
              </a:defRPr>
            </a:lvl6pPr>
            <a:lvl7pPr marL="2287905" indent="0">
              <a:buNone/>
              <a:defRPr sz="1170">
                <a:solidFill>
                  <a:schemeClr val="tx1">
                    <a:tint val="75000"/>
                  </a:schemeClr>
                </a:solidFill>
              </a:defRPr>
            </a:lvl7pPr>
            <a:lvl8pPr marL="2669540" indent="0">
              <a:buNone/>
              <a:defRPr sz="1170">
                <a:solidFill>
                  <a:schemeClr val="tx1">
                    <a:tint val="75000"/>
                  </a:schemeClr>
                </a:solidFill>
              </a:defRPr>
            </a:lvl8pPr>
            <a:lvl9pPr marL="3051175" indent="0">
              <a:buNone/>
              <a:defRPr sz="117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11" y="5301965"/>
            <a:ext cx="2133656" cy="304558"/>
          </a:xfrm>
          <a:prstGeom prst="rect">
            <a:avLst/>
          </a:prstGeom>
        </p:spPr>
        <p:txBody>
          <a:bodyPr/>
          <a:lstStyle/>
          <a:p>
            <a:fld id="{32B0C7CB-0984-41AE-A566-14C747835CAD}" type="datetime1">
              <a:rPr lang="zh-CN" altLang="en-US" smtClean="0"/>
              <a:t>2023/11/22</a:t>
            </a:fld>
            <a:endParaRPr lang="zh-CN" altLang="en-US"/>
          </a:p>
        </p:txBody>
      </p:sp>
      <p:sp>
        <p:nvSpPr>
          <p:cNvPr id="5" name="页脚占位符 4"/>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371"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12" y="229081"/>
            <a:ext cx="8229815" cy="9534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12" y="1334761"/>
            <a:ext cx="4038705" cy="3775200"/>
          </a:xfrm>
          <a:prstGeom prst="rect">
            <a:avLst/>
          </a:prstGeom>
        </p:spPr>
        <p:txBody>
          <a:bodyPr/>
          <a:lstStyle>
            <a:lvl1pPr>
              <a:defRPr sz="2335"/>
            </a:lvl1pPr>
            <a:lvl2pPr>
              <a:defRPr sz="2000"/>
            </a:lvl2pPr>
            <a:lvl3pPr>
              <a:defRPr sz="167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321" y="1334761"/>
            <a:ext cx="4038705" cy="3775200"/>
          </a:xfrm>
          <a:prstGeom prst="rect">
            <a:avLst/>
          </a:prstGeom>
        </p:spPr>
        <p:txBody>
          <a:bodyPr/>
          <a:lstStyle>
            <a:lvl1pPr>
              <a:defRPr sz="2335"/>
            </a:lvl1pPr>
            <a:lvl2pPr>
              <a:defRPr sz="2000"/>
            </a:lvl2pPr>
            <a:lvl3pPr>
              <a:defRPr sz="167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11" y="5301965"/>
            <a:ext cx="2133656" cy="304558"/>
          </a:xfrm>
          <a:prstGeom prst="rect">
            <a:avLst/>
          </a:prstGeom>
        </p:spPr>
        <p:txBody>
          <a:bodyPr/>
          <a:lstStyle/>
          <a:p>
            <a:fld id="{97BA0BC2-5125-4172-AAB1-E23081AAEA35}" type="datetime1">
              <a:rPr lang="zh-CN" altLang="en-US" smtClean="0"/>
              <a:t>2023/11/22</a:t>
            </a:fld>
            <a:endParaRPr lang="zh-CN" altLang="en-US"/>
          </a:p>
        </p:txBody>
      </p:sp>
      <p:sp>
        <p:nvSpPr>
          <p:cNvPr id="6" name="页脚占位符 5"/>
          <p:cNvSpPr>
            <a:spLocks noGrp="1"/>
          </p:cNvSpPr>
          <p:nvPr>
            <p:ph type="ftr" sz="quarter" idx="11"/>
          </p:nvPr>
        </p:nvSpPr>
        <p:spPr>
          <a:xfrm>
            <a:off x="3124282" y="5301965"/>
            <a:ext cx="2895675" cy="304558"/>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4320675" y="5301965"/>
            <a:ext cx="2133656" cy="304558"/>
          </a:xfrm>
          <a:prstGeom prst="rect">
            <a:avLst/>
          </a:prstGeom>
        </p:spPr>
        <p:txBody>
          <a:bodyPr/>
          <a:lstStyle/>
          <a:p>
            <a:fld id="{CFD8983B-EFF5-4C48-9094-48DA243E7A21}" type="slidenum">
              <a:rPr lang="zh-CN" altLang="en-US" smtClean="0"/>
              <a:t>‹#›</a:t>
            </a:fld>
            <a:endParaRPr lang="zh-CN" alt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12" y="229081"/>
            <a:ext cx="8229815" cy="9534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12" y="1280470"/>
            <a:ext cx="4040293" cy="533639"/>
          </a:xfrm>
          <a:prstGeom prst="rect">
            <a:avLst/>
          </a:prstGeo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1175" indent="0">
              <a:buNone/>
              <a:defRPr sz="1335" b="1"/>
            </a:lvl9pPr>
          </a:lstStyle>
          <a:p>
            <a:pPr lvl="0"/>
            <a:r>
              <a:rPr lang="zh-CN" altLang="en-US"/>
              <a:t>单击此处编辑母版文本样式</a:t>
            </a:r>
          </a:p>
        </p:txBody>
      </p:sp>
      <p:sp>
        <p:nvSpPr>
          <p:cNvPr id="4" name="内容占位符 3"/>
          <p:cNvSpPr>
            <a:spLocks noGrp="1"/>
          </p:cNvSpPr>
          <p:nvPr>
            <p:ph sz="half" idx="2"/>
          </p:nvPr>
        </p:nvSpPr>
        <p:spPr>
          <a:xfrm>
            <a:off x="457212" y="1814109"/>
            <a:ext cx="4040293" cy="3295852"/>
          </a:xfrm>
          <a:prstGeom prst="rect">
            <a:avLst/>
          </a:prstGeom>
        </p:spPr>
        <p:txBody>
          <a:bodyPr/>
          <a:lstStyle>
            <a:lvl1pPr>
              <a:defRPr sz="2000"/>
            </a:lvl1pPr>
            <a:lvl2pPr>
              <a:defRPr sz="1670"/>
            </a:lvl2pPr>
            <a:lvl3pPr>
              <a:defRPr sz="1500"/>
            </a:lvl3pPr>
            <a:lvl4pPr>
              <a:defRPr sz="1335"/>
            </a:lvl4pPr>
            <a:lvl5pPr>
              <a:defRPr sz="1335"/>
            </a:lvl5pPr>
            <a:lvl6pPr>
              <a:defRPr sz="1335"/>
            </a:lvl6pPr>
            <a:lvl7pPr>
              <a:defRPr sz="1335"/>
            </a:lvl7pPr>
            <a:lvl8pPr>
              <a:defRPr sz="1335"/>
            </a:lvl8pPr>
            <a:lvl9pPr>
              <a:defRPr sz="13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147" y="1280470"/>
            <a:ext cx="4041881" cy="533639"/>
          </a:xfrm>
          <a:prstGeom prst="rect">
            <a:avLst/>
          </a:prstGeo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1175" indent="0">
              <a:buNone/>
              <a:defRPr sz="1335" b="1"/>
            </a:lvl9pPr>
          </a:lstStyle>
          <a:p>
            <a:pPr lvl="0"/>
            <a:r>
              <a:rPr lang="zh-CN" altLang="en-US"/>
              <a:t>单击此处编辑母版文本样式</a:t>
            </a:r>
          </a:p>
        </p:txBody>
      </p:sp>
      <p:sp>
        <p:nvSpPr>
          <p:cNvPr id="6" name="内容占位符 5"/>
          <p:cNvSpPr>
            <a:spLocks noGrp="1"/>
          </p:cNvSpPr>
          <p:nvPr>
            <p:ph sz="quarter" idx="4"/>
          </p:nvPr>
        </p:nvSpPr>
        <p:spPr>
          <a:xfrm>
            <a:off x="4645147" y="1814109"/>
            <a:ext cx="4041881" cy="3295852"/>
          </a:xfrm>
          <a:prstGeom prst="rect">
            <a:avLst/>
          </a:prstGeom>
        </p:spPr>
        <p:txBody>
          <a:bodyPr/>
          <a:lstStyle>
            <a:lvl1pPr>
              <a:defRPr sz="2000"/>
            </a:lvl1pPr>
            <a:lvl2pPr>
              <a:defRPr sz="1670"/>
            </a:lvl2pPr>
            <a:lvl3pPr>
              <a:defRPr sz="1500"/>
            </a:lvl3pPr>
            <a:lvl4pPr>
              <a:defRPr sz="1335"/>
            </a:lvl4pPr>
            <a:lvl5pPr>
              <a:defRPr sz="1335"/>
            </a:lvl5pPr>
            <a:lvl6pPr>
              <a:defRPr sz="1335"/>
            </a:lvl6pPr>
            <a:lvl7pPr>
              <a:defRPr sz="1335"/>
            </a:lvl7pPr>
            <a:lvl8pPr>
              <a:defRPr sz="1335"/>
            </a:lvl8pPr>
            <a:lvl9pPr>
              <a:defRPr sz="13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11" y="5301965"/>
            <a:ext cx="2133656" cy="304558"/>
          </a:xfrm>
          <a:prstGeom prst="rect">
            <a:avLst/>
          </a:prstGeom>
        </p:spPr>
        <p:txBody>
          <a:bodyPr/>
          <a:lstStyle/>
          <a:p>
            <a:fld id="{11C80826-14D0-42B3-BAE6-408AFC39D4F4}" type="datetime1">
              <a:rPr lang="zh-CN" altLang="en-US" smtClean="0"/>
              <a:t>2023/11/22</a:t>
            </a:fld>
            <a:endParaRPr lang="zh-CN" altLang="en-US"/>
          </a:p>
        </p:txBody>
      </p:sp>
      <p:sp>
        <p:nvSpPr>
          <p:cNvPr id="8" name="页脚占位符 7"/>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371"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29081"/>
            <a:ext cx="8229815" cy="9534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11" y="5301965"/>
            <a:ext cx="2133656" cy="304558"/>
          </a:xfrm>
          <a:prstGeom prst="rect">
            <a:avLst/>
          </a:prstGeom>
        </p:spPr>
        <p:txBody>
          <a:bodyPr/>
          <a:lstStyle/>
          <a:p>
            <a:fld id="{DEF514CA-8293-4211-A452-B1B18EA7AC5F}" type="datetime1">
              <a:rPr lang="zh-CN" altLang="en-US" smtClean="0"/>
              <a:t>2023/11/22</a:t>
            </a:fld>
            <a:endParaRPr lang="zh-CN" altLang="en-US"/>
          </a:p>
        </p:txBody>
      </p:sp>
      <p:sp>
        <p:nvSpPr>
          <p:cNvPr id="4" name="页脚占位符 3"/>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371"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11" y="5301965"/>
            <a:ext cx="2133656" cy="304558"/>
          </a:xfrm>
          <a:prstGeom prst="rect">
            <a:avLst/>
          </a:prstGeom>
        </p:spPr>
        <p:txBody>
          <a:bodyPr/>
          <a:lstStyle/>
          <a:p>
            <a:fld id="{FA26C4FA-4072-4D12-BD3A-FD4ED9B416E1}" type="datetime1">
              <a:rPr lang="zh-CN" altLang="en-US" smtClean="0"/>
              <a:t>2023/11/22</a:t>
            </a:fld>
            <a:endParaRPr lang="zh-CN" altLang="en-US"/>
          </a:p>
        </p:txBody>
      </p:sp>
      <p:sp>
        <p:nvSpPr>
          <p:cNvPr id="3" name="页脚占位符 2"/>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459071731"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27757"/>
            <a:ext cx="3008392" cy="969290"/>
          </a:xfrm>
          <a:prstGeom prst="rect">
            <a:avLst/>
          </a:prstGeom>
        </p:spPr>
        <p:txBody>
          <a:bodyPr anchor="b"/>
          <a:lstStyle>
            <a:lvl1pPr algn="l">
              <a:defRPr sz="1670" b="1"/>
            </a:lvl1pPr>
          </a:lstStyle>
          <a:p>
            <a:r>
              <a:rPr lang="zh-CN" altLang="en-US"/>
              <a:t>单击此处编辑母版标题样式</a:t>
            </a:r>
          </a:p>
        </p:txBody>
      </p:sp>
      <p:sp>
        <p:nvSpPr>
          <p:cNvPr id="3" name="内容占位符 2"/>
          <p:cNvSpPr>
            <a:spLocks noGrp="1"/>
          </p:cNvSpPr>
          <p:nvPr>
            <p:ph idx="1"/>
          </p:nvPr>
        </p:nvSpPr>
        <p:spPr>
          <a:xfrm>
            <a:off x="3575143" y="227758"/>
            <a:ext cx="5111883" cy="4882203"/>
          </a:xfrm>
          <a:prstGeom prst="rect">
            <a:avLst/>
          </a:prstGeom>
        </p:spPr>
        <p:txBody>
          <a:bodyPr/>
          <a:lstStyle>
            <a:lvl1pPr>
              <a:defRPr sz="2670"/>
            </a:lvl1pPr>
            <a:lvl2pPr>
              <a:defRPr sz="2335"/>
            </a:lvl2pPr>
            <a:lvl3pPr>
              <a:defRPr sz="200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12" y="1197048"/>
            <a:ext cx="3008392" cy="3912913"/>
          </a:xfrm>
          <a:prstGeom prst="rect">
            <a:avLst/>
          </a:prstGeom>
        </p:spPr>
        <p:txBody>
          <a:bodyPr/>
          <a:lstStyle>
            <a:lvl1pPr marL="0" indent="0">
              <a:buNone/>
              <a:defRPr sz="1170"/>
            </a:lvl1pPr>
            <a:lvl2pPr marL="381635" indent="0">
              <a:buNone/>
              <a:defRPr sz="1000"/>
            </a:lvl2pPr>
            <a:lvl3pPr marL="762635" indent="0">
              <a:buNone/>
              <a:defRPr sz="835"/>
            </a:lvl3pPr>
            <a:lvl4pPr marL="1144270" indent="0">
              <a:buNone/>
              <a:defRPr sz="750"/>
            </a:lvl4pPr>
            <a:lvl5pPr marL="1525270" indent="0">
              <a:buNone/>
              <a:defRPr sz="750"/>
            </a:lvl5pPr>
            <a:lvl6pPr marL="1906905" indent="0">
              <a:buNone/>
              <a:defRPr sz="750"/>
            </a:lvl6pPr>
            <a:lvl7pPr marL="2287905" indent="0">
              <a:buNone/>
              <a:defRPr sz="750"/>
            </a:lvl7pPr>
            <a:lvl8pPr marL="2669540" indent="0">
              <a:buNone/>
              <a:defRPr sz="750"/>
            </a:lvl8pPr>
            <a:lvl9pPr marL="3051175"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a:xfrm>
            <a:off x="457211" y="5301965"/>
            <a:ext cx="2133656" cy="304558"/>
          </a:xfrm>
          <a:prstGeom prst="rect">
            <a:avLst/>
          </a:prstGeom>
        </p:spPr>
        <p:txBody>
          <a:bodyPr/>
          <a:lstStyle/>
          <a:p>
            <a:fld id="{2B6B1B00-CDC5-47D1-A12D-970532EFD7D3}" type="datetime1">
              <a:rPr lang="zh-CN" altLang="en-US" smtClean="0"/>
              <a:t>2023/11/22</a:t>
            </a:fld>
            <a:endParaRPr lang="zh-CN" altLang="en-US"/>
          </a:p>
        </p:txBody>
      </p:sp>
      <p:sp>
        <p:nvSpPr>
          <p:cNvPr id="6" name="页脚占位符 5"/>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371"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4004280"/>
            <a:ext cx="5486543" cy="472728"/>
          </a:xfrm>
          <a:prstGeom prst="rect">
            <a:avLst/>
          </a:prstGeom>
        </p:spPr>
        <p:txBody>
          <a:bodyPr anchor="b"/>
          <a:lstStyle>
            <a:lvl1pPr algn="l">
              <a:defRPr sz="1670" b="1"/>
            </a:lvl1pPr>
          </a:lstStyle>
          <a:p>
            <a:r>
              <a:rPr lang="zh-CN" altLang="en-US"/>
              <a:t>单击此处编辑母版标题样式</a:t>
            </a:r>
          </a:p>
        </p:txBody>
      </p:sp>
      <p:sp>
        <p:nvSpPr>
          <p:cNvPr id="3" name="图片占位符 2"/>
          <p:cNvSpPr>
            <a:spLocks noGrp="1"/>
          </p:cNvSpPr>
          <p:nvPr>
            <p:ph type="pic" idx="1"/>
          </p:nvPr>
        </p:nvSpPr>
        <p:spPr>
          <a:xfrm>
            <a:off x="1792335" y="511128"/>
            <a:ext cx="5486543" cy="3432240"/>
          </a:xfrm>
          <a:prstGeom prst="rect">
            <a:avLst/>
          </a:prstGeom>
        </p:spPr>
        <p:txBody>
          <a:bodyPr/>
          <a:lstStyle>
            <a:lvl1pPr marL="0" indent="0">
              <a:buNone/>
              <a:defRPr sz="2670"/>
            </a:lvl1pPr>
            <a:lvl2pPr marL="381635" indent="0">
              <a:buNone/>
              <a:defRPr sz="2335"/>
            </a:lvl2pPr>
            <a:lvl3pPr marL="762635" indent="0">
              <a:buNone/>
              <a:defRPr sz="2000"/>
            </a:lvl3pPr>
            <a:lvl4pPr marL="1144270" indent="0">
              <a:buNone/>
              <a:defRPr sz="1670"/>
            </a:lvl4pPr>
            <a:lvl5pPr marL="1525270" indent="0">
              <a:buNone/>
              <a:defRPr sz="1670"/>
            </a:lvl5pPr>
            <a:lvl6pPr marL="1906905" indent="0">
              <a:buNone/>
              <a:defRPr sz="1670"/>
            </a:lvl6pPr>
            <a:lvl7pPr marL="2287905" indent="0">
              <a:buNone/>
              <a:defRPr sz="1670"/>
            </a:lvl7pPr>
            <a:lvl8pPr marL="2669540" indent="0">
              <a:buNone/>
              <a:defRPr sz="1670"/>
            </a:lvl8pPr>
            <a:lvl9pPr marL="3051175" indent="0">
              <a:buNone/>
              <a:defRPr sz="1670"/>
            </a:lvl9pPr>
          </a:lstStyle>
          <a:p>
            <a:endParaRPr lang="zh-CN" altLang="en-US"/>
          </a:p>
        </p:txBody>
      </p:sp>
      <p:sp>
        <p:nvSpPr>
          <p:cNvPr id="4" name="文本占位符 3"/>
          <p:cNvSpPr>
            <a:spLocks noGrp="1"/>
          </p:cNvSpPr>
          <p:nvPr>
            <p:ph type="body" sz="half" idx="2"/>
          </p:nvPr>
        </p:nvSpPr>
        <p:spPr>
          <a:xfrm>
            <a:off x="1792335" y="4477008"/>
            <a:ext cx="5486543" cy="671352"/>
          </a:xfrm>
          <a:prstGeom prst="rect">
            <a:avLst/>
          </a:prstGeom>
        </p:spPr>
        <p:txBody>
          <a:bodyPr/>
          <a:lstStyle>
            <a:lvl1pPr marL="0" indent="0">
              <a:buNone/>
              <a:defRPr sz="1170"/>
            </a:lvl1pPr>
            <a:lvl2pPr marL="381635" indent="0">
              <a:buNone/>
              <a:defRPr sz="1000"/>
            </a:lvl2pPr>
            <a:lvl3pPr marL="762635" indent="0">
              <a:buNone/>
              <a:defRPr sz="835"/>
            </a:lvl3pPr>
            <a:lvl4pPr marL="1144270" indent="0">
              <a:buNone/>
              <a:defRPr sz="750"/>
            </a:lvl4pPr>
            <a:lvl5pPr marL="1525270" indent="0">
              <a:buNone/>
              <a:defRPr sz="750"/>
            </a:lvl5pPr>
            <a:lvl6pPr marL="1906905" indent="0">
              <a:buNone/>
              <a:defRPr sz="750"/>
            </a:lvl6pPr>
            <a:lvl7pPr marL="2287905" indent="0">
              <a:buNone/>
              <a:defRPr sz="750"/>
            </a:lvl7pPr>
            <a:lvl8pPr marL="2669540" indent="0">
              <a:buNone/>
              <a:defRPr sz="750"/>
            </a:lvl8pPr>
            <a:lvl9pPr marL="3051175"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a:xfrm>
            <a:off x="457211" y="5301965"/>
            <a:ext cx="2133656" cy="304558"/>
          </a:xfrm>
          <a:prstGeom prst="rect">
            <a:avLst/>
          </a:prstGeom>
        </p:spPr>
        <p:txBody>
          <a:bodyPr/>
          <a:lstStyle/>
          <a:p>
            <a:fld id="{AA4EFC1E-EED6-4DE2-89D2-5C586890A553}" type="datetime1">
              <a:rPr lang="zh-CN" altLang="en-US" smtClean="0"/>
              <a:t>2023/11/22</a:t>
            </a:fld>
            <a:endParaRPr lang="zh-CN" altLang="en-US"/>
          </a:p>
        </p:txBody>
      </p:sp>
      <p:sp>
        <p:nvSpPr>
          <p:cNvPr id="6" name="页脚占位符 5"/>
          <p:cNvSpPr>
            <a:spLocks noGrp="1"/>
          </p:cNvSpPr>
          <p:nvPr>
            <p:ph type="ftr" sz="quarter" idx="11"/>
          </p:nvPr>
        </p:nvSpPr>
        <p:spPr>
          <a:xfrm>
            <a:off x="3124282" y="5301965"/>
            <a:ext cx="2895675" cy="30455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371" y="5301965"/>
            <a:ext cx="2133656" cy="304558"/>
          </a:xfrm>
          <a:prstGeom prst="rect">
            <a:avLst/>
          </a:prstGeom>
        </p:spPr>
        <p:txBody>
          <a:bodyPr/>
          <a:lstStyle/>
          <a:p>
            <a:fld id="{CFD8983B-EFF5-4C48-9094-48DA243E7A21}" type="slidenum">
              <a:rPr lang="zh-CN" altLang="en-US" smtClean="0"/>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62635" rtl="0" eaLnBrk="1" latinLnBrk="0" hangingPunct="1">
        <a:spcBef>
          <a:spcPct val="0"/>
        </a:spcBef>
        <a:buNone/>
        <a:defRPr sz="3670" kern="1200">
          <a:solidFill>
            <a:schemeClr val="tx1"/>
          </a:solidFill>
          <a:latin typeface="+mj-lt"/>
          <a:ea typeface="+mj-ea"/>
          <a:cs typeface="+mj-cs"/>
        </a:defRPr>
      </a:lvl1pPr>
    </p:titleStyle>
    <p:bodyStyle>
      <a:lvl1pPr marL="285750" indent="-285750" algn="l" defTabSz="762635" rtl="0" eaLnBrk="1" latinLnBrk="0" hangingPunct="1">
        <a:spcBef>
          <a:spcPts val="80"/>
        </a:spcBef>
        <a:buFont typeface="Arial" panose="020B0604020202020204" pitchFamily="34" charset="0"/>
        <a:buChar char="•"/>
        <a:defRPr sz="2670" kern="1200">
          <a:solidFill>
            <a:schemeClr val="tx1"/>
          </a:solidFill>
          <a:latin typeface="+mn-lt"/>
          <a:ea typeface="+mn-ea"/>
          <a:cs typeface="+mn-cs"/>
        </a:defRPr>
      </a:lvl1pPr>
      <a:lvl2pPr marL="619760" indent="-238125" algn="l" defTabSz="762635" rtl="0" eaLnBrk="1" latinLnBrk="0" hangingPunct="1">
        <a:spcBef>
          <a:spcPts val="80"/>
        </a:spcBef>
        <a:buFont typeface="Arial" panose="020B0604020202020204" pitchFamily="34" charset="0"/>
        <a:buChar char="–"/>
        <a:defRPr sz="2335" kern="1200">
          <a:solidFill>
            <a:schemeClr val="tx1"/>
          </a:solidFill>
          <a:latin typeface="+mn-lt"/>
          <a:ea typeface="+mn-ea"/>
          <a:cs typeface="+mn-cs"/>
        </a:defRPr>
      </a:lvl2pPr>
      <a:lvl3pPr marL="953135" indent="-190500" algn="l" defTabSz="762635" rtl="0" eaLnBrk="1" latinLnBrk="0" hangingPunct="1">
        <a:spcBef>
          <a:spcPts val="80"/>
        </a:spcBef>
        <a:buFont typeface="Arial" panose="020B0604020202020204" pitchFamily="34" charset="0"/>
        <a:buChar char="•"/>
        <a:defRPr sz="2000" kern="1200">
          <a:solidFill>
            <a:schemeClr val="tx1"/>
          </a:solidFill>
          <a:latin typeface="+mn-lt"/>
          <a:ea typeface="+mn-ea"/>
          <a:cs typeface="+mn-cs"/>
        </a:defRPr>
      </a:lvl3pPr>
      <a:lvl4pPr marL="133477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4pPr>
      <a:lvl5pPr marL="1716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5pPr>
      <a:lvl6pPr marL="2097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6pPr>
      <a:lvl7pPr marL="2479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7pPr>
      <a:lvl8pPr marL="2860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8pPr>
      <a:lvl9pPr marL="324167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1175" algn="l" defTabSz="76263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V="1">
            <a:off x="-8866" y="-68724"/>
            <a:ext cx="9162154" cy="4296605"/>
          </a:xfrm>
          <a:prstGeom prst="rect">
            <a:avLst/>
          </a:prstGeom>
          <a:gradFill>
            <a:gsLst>
              <a:gs pos="0">
                <a:srgbClr val="C00000"/>
              </a:gs>
              <a:gs pos="100000">
                <a:srgbClr val="FF000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Text Box 12"/>
          <p:cNvSpPr txBox="1">
            <a:spLocks noChangeArrowheads="1"/>
          </p:cNvSpPr>
          <p:nvPr/>
        </p:nvSpPr>
        <p:spPr bwMode="auto">
          <a:xfrm>
            <a:off x="62354" y="1563466"/>
            <a:ext cx="9019291"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3600" b="1" spc="100" dirty="0">
                <a:solidFill>
                  <a:schemeClr val="bg1"/>
                </a:solidFill>
                <a:latin typeface="微软雅黑" panose="020B0503020204020204" pitchFamily="34" charset="-122"/>
                <a:ea typeface="微软雅黑" panose="020B0503020204020204" pitchFamily="34" charset="-122"/>
              </a:rPr>
              <a:t>《中华人民共和国反电信网络诈骗法》</a:t>
            </a:r>
          </a:p>
          <a:p>
            <a:pPr algn="ctr">
              <a:lnSpc>
                <a:spcPct val="150000"/>
              </a:lnSpc>
            </a:pPr>
            <a:r>
              <a:rPr lang="zh-CN" altLang="en-US" sz="3600" b="1" spc="100" dirty="0">
                <a:solidFill>
                  <a:schemeClr val="bg1"/>
                </a:solidFill>
                <a:latin typeface="微软雅黑" panose="020B0503020204020204" pitchFamily="34" charset="-122"/>
                <a:ea typeface="微软雅黑" panose="020B0503020204020204" pitchFamily="34" charset="-122"/>
              </a:rPr>
              <a:t>专题学习</a:t>
            </a:r>
          </a:p>
        </p:txBody>
      </p:sp>
      <p:pic>
        <p:nvPicPr>
          <p:cNvPr id="4" name="图片 3" descr="横-红标-选中安"/>
          <p:cNvPicPr>
            <a:picLocks noChangeAspect="1"/>
          </p:cNvPicPr>
          <p:nvPr>
            <p:custDataLst>
              <p:tags r:id="rId1"/>
            </p:custDataLst>
          </p:nvPr>
        </p:nvPicPr>
        <p:blipFill>
          <a:blip r:embed="rId5"/>
          <a:stretch>
            <a:fillRect/>
          </a:stretch>
        </p:blipFill>
        <p:spPr>
          <a:xfrm>
            <a:off x="251460" y="195580"/>
            <a:ext cx="1376680" cy="256540"/>
          </a:xfrm>
          <a:prstGeom prst="rect">
            <a:avLst/>
          </a:prstGeom>
        </p:spPr>
      </p:pic>
      <p:sp>
        <p:nvSpPr>
          <p:cNvPr id="5" name="TextBox 24"/>
          <p:cNvSpPr txBox="1"/>
          <p:nvPr>
            <p:custDataLst>
              <p:tags r:id="rId2"/>
            </p:custDataLst>
          </p:nvPr>
        </p:nvSpPr>
        <p:spPr>
          <a:xfrm>
            <a:off x="0" y="4444365"/>
            <a:ext cx="9124315" cy="830997"/>
          </a:xfrm>
          <a:prstGeom prst="rect">
            <a:avLst/>
          </a:prstGeom>
          <a:noFill/>
        </p:spPr>
        <p:txBody>
          <a:bodyPr wrap="square" rtlCol="0">
            <a:spAutoFit/>
          </a:bodyPr>
          <a:lstStyle/>
          <a:p>
            <a:pPr algn="ctr"/>
            <a:r>
              <a:rPr lang="zh-CN" altLang="en-US"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中安科技集团</a:t>
            </a:r>
          </a:p>
          <a:p>
            <a:pPr algn="ctr"/>
            <a:r>
              <a:rPr lang="en-US" altLang="zh-CN"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2023</a:t>
            </a:r>
            <a:r>
              <a:rPr lang="zh-CN" altLang="en-US"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年</a:t>
            </a:r>
            <a:r>
              <a:rPr lang="en-US" altLang="zh-CN"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5</a:t>
            </a:r>
            <a:r>
              <a:rPr lang="zh-CN" altLang="en-US"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001"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法律责任主要内容</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4" name="文本框 3"/>
          <p:cNvSpPr txBox="1"/>
          <p:nvPr/>
        </p:nvSpPr>
        <p:spPr>
          <a:xfrm>
            <a:off x="-395605" y="699770"/>
            <a:ext cx="7286625" cy="460375"/>
          </a:xfrm>
          <a:prstGeom prst="rect">
            <a:avLst/>
          </a:prstGeom>
          <a:noFill/>
        </p:spPr>
        <p:txBody>
          <a:bodyPr wrap="square">
            <a:spAutoFit/>
          </a:bodyPr>
          <a:lstStyle/>
          <a:p>
            <a:pPr indent="467995" algn="l">
              <a:lnSpc>
                <a:spcPct val="150000"/>
              </a:lnSpc>
              <a:buClr>
                <a:schemeClr val="tx1"/>
              </a:buClr>
            </a:pPr>
            <a:r>
              <a:rPr lang="zh-CN" altLang="en-US" sz="1600" b="1" dirty="0">
                <a:latin typeface="微软雅黑" panose="020B0503020204020204" pitchFamily="34" charset="-122"/>
                <a:ea typeface="微软雅黑" panose="020B0503020204020204" pitchFamily="34" charset="-122"/>
              </a:rPr>
              <a:t>个人将承担的法律责任</a:t>
            </a:r>
          </a:p>
        </p:txBody>
      </p:sp>
      <p:sp>
        <p:nvSpPr>
          <p:cNvPr id="2" name="Freeform 29"/>
          <p:cNvSpPr/>
          <p:nvPr/>
        </p:nvSpPr>
        <p:spPr bwMode="auto">
          <a:xfrm>
            <a:off x="108000" y="51881"/>
            <a:ext cx="572762" cy="51181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DCF30"/>
          </a:solidFill>
          <a:ln>
            <a:noFill/>
          </a:ln>
        </p:spPr>
        <p:txBody>
          <a:bodyPr vert="horz" wrap="square" lIns="68590" tIns="34295" rIns="68590" bIns="34295" numCol="1" anchor="t" anchorCtr="0" compatLnSpc="1"/>
          <a:lstStyle/>
          <a:p>
            <a:endParaRPr lang="zh-CN" altLang="en-US" sz="1350" dirty="0">
              <a:highlight>
                <a:srgbClr val="FFFF00"/>
              </a:highlight>
            </a:endParaRPr>
          </a:p>
        </p:txBody>
      </p:sp>
      <p:graphicFrame>
        <p:nvGraphicFramePr>
          <p:cNvPr id="5" name="表格 4"/>
          <p:cNvGraphicFramePr/>
          <p:nvPr/>
        </p:nvGraphicFramePr>
        <p:xfrm>
          <a:off x="167640" y="1275715"/>
          <a:ext cx="8804910" cy="3919855"/>
        </p:xfrm>
        <a:graphic>
          <a:graphicData uri="http://schemas.openxmlformats.org/drawingml/2006/table">
            <a:tbl>
              <a:tblPr firstRow="1" bandRow="1">
                <a:tableStyleId>{5C22544A-7EE6-4342-B048-85BDC9FD1C3A}</a:tableStyleId>
              </a:tblPr>
              <a:tblGrid>
                <a:gridCol w="944245">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6209665">
                  <a:extLst>
                    <a:ext uri="{9D8B030D-6E8A-4147-A177-3AD203B41FA5}">
                      <a16:colId xmlns:a16="http://schemas.microsoft.com/office/drawing/2014/main" val="20002"/>
                    </a:ext>
                  </a:extLst>
                </a:gridCol>
              </a:tblGrid>
              <a:tr h="687705">
                <a:tc>
                  <a:txBody>
                    <a:bodyPr/>
                    <a:lstStyle/>
                    <a:p>
                      <a:pPr>
                        <a:buNone/>
                      </a:pPr>
                      <a:endParaRPr lang="zh-CN" altLang="en-US"/>
                    </a:p>
                  </a:txBody>
                  <a:tcPr>
                    <a:solidFill>
                      <a:srgbClr val="C00000"/>
                    </a:solidFill>
                  </a:tcPr>
                </a:tc>
                <a:tc>
                  <a:txBody>
                    <a:bodyPr/>
                    <a:lstStyle/>
                    <a:p>
                      <a:pPr>
                        <a:buNone/>
                      </a:pPr>
                      <a:endParaRPr lang="zh-CN" altLang="en-US"/>
                    </a:p>
                  </a:txBody>
                  <a:tcPr>
                    <a:solidFill>
                      <a:srgbClr val="C00000"/>
                    </a:solidFill>
                  </a:tcPr>
                </a:tc>
                <a:tc>
                  <a:txBody>
                    <a:bodyPr/>
                    <a:lstStyle/>
                    <a:p>
                      <a:pPr>
                        <a:buNone/>
                      </a:pPr>
                      <a:r>
                        <a:rPr lang="en-US" altLang="zh-CN" sz="1800">
                          <a:latin typeface="微软雅黑" panose="020B0503020204020204" pitchFamily="34" charset="-122"/>
                          <a:ea typeface="微软雅黑" panose="020B0503020204020204" pitchFamily="34" charset="-122"/>
                        </a:rPr>
                        <a:t>   </a:t>
                      </a:r>
                      <a:r>
                        <a:rPr lang="zh-CN" altLang="en-US" sz="1800">
                          <a:latin typeface="微软雅黑" panose="020B0503020204020204" pitchFamily="34" charset="-122"/>
                          <a:ea typeface="微软雅黑" panose="020B0503020204020204" pitchFamily="34" charset="-122"/>
                        </a:rPr>
                        <a:t>法律责任</a:t>
                      </a:r>
                    </a:p>
                  </a:txBody>
                  <a:tcPr anchor="ctr" anchorCtr="1">
                    <a:solidFill>
                      <a:srgbClr val="C00000"/>
                    </a:solidFill>
                  </a:tcPr>
                </a:tc>
                <a:extLst>
                  <a:ext uri="{0D108BD9-81ED-4DB2-BD59-A6C34878D82A}">
                    <a16:rowId xmlns:a16="http://schemas.microsoft.com/office/drawing/2014/main" val="10000"/>
                  </a:ext>
                </a:extLst>
              </a:tr>
              <a:tr h="506095">
                <a:tc>
                  <a:txBody>
                    <a:bodyPr/>
                    <a:lstStyle/>
                    <a:p>
                      <a:pPr>
                        <a:buNone/>
                      </a:pPr>
                      <a:r>
                        <a:rPr lang="en-US" altLang="zh-CN">
                          <a:latin typeface="微软雅黑" panose="020B0503020204020204" pitchFamily="34" charset="-122"/>
                          <a:ea typeface="微软雅黑" panose="020B0503020204020204" pitchFamily="34" charset="-122"/>
                        </a:rPr>
                        <a:t>1</a:t>
                      </a:r>
                    </a:p>
                  </a:txBody>
                  <a:tcPr anchor="ctr" anchorCtr="1">
                    <a:solidFill>
                      <a:srgbClr val="F9BA9E"/>
                    </a:solidFill>
                  </a:tcPr>
                </a:tc>
                <a:tc>
                  <a:txBody>
                    <a:bodyPr/>
                    <a:lstStyle/>
                    <a:p>
                      <a:pPr>
                        <a:buNone/>
                      </a:pPr>
                      <a:r>
                        <a:rPr lang="zh-CN" altLang="en-US">
                          <a:latin typeface="微软雅黑" panose="020B0503020204020204" pitchFamily="34" charset="-122"/>
                          <a:ea typeface="微软雅黑" panose="020B0503020204020204" pitchFamily="34" charset="-122"/>
                        </a:rPr>
                        <a:t>民事责任</a:t>
                      </a:r>
                    </a:p>
                  </a:txBody>
                  <a:tcPr anchor="ctr" anchorCtr="1">
                    <a:solidFill>
                      <a:srgbClr val="F9BA9E"/>
                    </a:solidFill>
                  </a:tcPr>
                </a:tc>
                <a:tc>
                  <a:txBody>
                    <a:bodyPr/>
                    <a:lstStyle/>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46</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条 组织、策划、实施、参与电信网络诈骗活动或者为电信网络诈骗活动提供相关帮助的违法犯罪人员，除依法承担刑事责任、行政责任以外，造成他人损害的，依照《中华人民共和国民法典》等法律的规定承担民事责任。</a:t>
                      </a:r>
                    </a:p>
                  </a:txBody>
                  <a:tcPr>
                    <a:solidFill>
                      <a:srgbClr val="F9BA9E"/>
                    </a:solidFill>
                  </a:tcPr>
                </a:tc>
                <a:extLst>
                  <a:ext uri="{0D108BD9-81ED-4DB2-BD59-A6C34878D82A}">
                    <a16:rowId xmlns:a16="http://schemas.microsoft.com/office/drawing/2014/main" val="10001"/>
                  </a:ext>
                </a:extLst>
              </a:tr>
              <a:tr h="553720">
                <a:tc>
                  <a:txBody>
                    <a:bodyPr/>
                    <a:lstStyle/>
                    <a:p>
                      <a:pPr>
                        <a:buNone/>
                      </a:pPr>
                      <a:r>
                        <a:rPr lang="en-US" altLang="zh-CN">
                          <a:latin typeface="微软雅黑" panose="020B0503020204020204" pitchFamily="34" charset="-122"/>
                          <a:ea typeface="微软雅黑" panose="020B0503020204020204" pitchFamily="34" charset="-122"/>
                        </a:rPr>
                        <a:t>2</a:t>
                      </a:r>
                    </a:p>
                  </a:txBody>
                  <a:tcPr anchor="ctr" anchorCtr="1">
                    <a:solidFill>
                      <a:srgbClr val="FF4F4F"/>
                    </a:solidFill>
                  </a:tcPr>
                </a:tc>
                <a:tc>
                  <a:txBody>
                    <a:bodyPr/>
                    <a:lstStyle/>
                    <a:p>
                      <a:pPr>
                        <a:buNone/>
                      </a:pPr>
                      <a:r>
                        <a:rPr lang="zh-CN" altLang="en-US">
                          <a:latin typeface="微软雅黑" panose="020B0503020204020204" pitchFamily="34" charset="-122"/>
                          <a:ea typeface="微软雅黑" panose="020B0503020204020204" pitchFamily="34" charset="-122"/>
                        </a:rPr>
                        <a:t>刑事责任</a:t>
                      </a:r>
                    </a:p>
                  </a:txBody>
                  <a:tcPr anchor="ctr" anchorCtr="1">
                    <a:solidFill>
                      <a:srgbClr val="FF4F4F"/>
                    </a:solidFill>
                  </a:tcPr>
                </a:tc>
                <a:tc>
                  <a:txBody>
                    <a:bodyPr/>
                    <a:lstStyle/>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38</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条 组织、策划、实施、参与电信网络诈骗活动或者为电信网络诈骗活动提供帮助，构成犯罪的，依法追究刑事责任。</a:t>
                      </a:r>
                    </a:p>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前款行为尚不构成犯罪的，由公安机关处十日以上十五日以下拘留；没收违法所得，处违法所得一倍以上十倍以下罚款，没有违法所得或者违法所得不足一万元的，处十万元以下罚款。</a:t>
                      </a:r>
                    </a:p>
                  </a:txBody>
                  <a:tcPr>
                    <a:solidFill>
                      <a:srgbClr val="FF4F4F"/>
                    </a:solidFill>
                  </a:tcPr>
                </a:tc>
                <a:extLst>
                  <a:ext uri="{0D108BD9-81ED-4DB2-BD59-A6C34878D82A}">
                    <a16:rowId xmlns:a16="http://schemas.microsoft.com/office/drawing/2014/main" val="10002"/>
                  </a:ext>
                </a:extLst>
              </a:tr>
              <a:tr h="528955">
                <a:tc rowSpan="3">
                  <a:txBody>
                    <a:bodyPr/>
                    <a:lstStyle/>
                    <a:p>
                      <a:pPr>
                        <a:buNone/>
                      </a:pPr>
                      <a:r>
                        <a:rPr lang="en-US" altLang="zh-CN">
                          <a:latin typeface="微软雅黑" panose="020B0503020204020204" pitchFamily="34" charset="-122"/>
                          <a:ea typeface="微软雅黑" panose="020B0503020204020204" pitchFamily="34" charset="-122"/>
                        </a:rPr>
                        <a:t>3</a:t>
                      </a:r>
                    </a:p>
                    <a:p>
                      <a:pPr>
                        <a:buNone/>
                      </a:pPr>
                      <a:endParaRPr lang="en-US" altLang="zh-CN">
                        <a:latin typeface="微软雅黑" panose="020B0503020204020204" pitchFamily="34" charset="-122"/>
                        <a:ea typeface="微软雅黑" panose="020B0503020204020204" pitchFamily="34" charset="-122"/>
                      </a:endParaRPr>
                    </a:p>
                  </a:txBody>
                  <a:tcPr anchor="ctr" anchorCtr="1">
                    <a:solidFill>
                      <a:srgbClr val="F9BA9E"/>
                    </a:solidFill>
                  </a:tcPr>
                </a:tc>
                <a:tc rowSpan="3">
                  <a:txBody>
                    <a:bodyPr/>
                    <a:lstStyle/>
                    <a:p>
                      <a:pPr>
                        <a:buNone/>
                      </a:pPr>
                      <a:r>
                        <a:rPr lang="zh-CN" altLang="en-US">
                          <a:latin typeface="微软雅黑" panose="020B0503020204020204" pitchFamily="34" charset="-122"/>
                          <a:ea typeface="微软雅黑" panose="020B0503020204020204" pitchFamily="34" charset="-122"/>
                        </a:rPr>
                        <a:t>其他</a:t>
                      </a:r>
                    </a:p>
                  </a:txBody>
                  <a:tcPr anchor="ctr" anchorCtr="1">
                    <a:solidFill>
                      <a:srgbClr val="F9BA9E"/>
                    </a:solidFill>
                  </a:tcPr>
                </a:tc>
                <a:tc>
                  <a:txBody>
                    <a:bodyPr/>
                    <a:lstStyle/>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条 任何单位和个人不得为他人实施电信网络诈骗活动提供</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rPr>
                        <a:t>出售、提供个人信息</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的支持或帮助。违反规定的，没收违法所得，由公安机关或者有关主管部门处违法所得一倍以上十倍以下罚款，没有违法所得或者违法所得不足五万元的，处五十万元以下罚款；情节严重的，由公安机关并处十五日以下拘留。</a:t>
                      </a:r>
                    </a:p>
                  </a:txBody>
                  <a:tcPr>
                    <a:solidFill>
                      <a:srgbClr val="F9BA9E"/>
                    </a:solidFill>
                  </a:tcPr>
                </a:tc>
                <a:extLst>
                  <a:ext uri="{0D108BD9-81ED-4DB2-BD59-A6C34878D82A}">
                    <a16:rowId xmlns:a16="http://schemas.microsoft.com/office/drawing/2014/main" val="10003"/>
                  </a:ext>
                </a:extLst>
              </a:tr>
              <a:tr h="716915">
                <a:tc vMerge="1">
                  <a:txBody>
                    <a:bodyPr/>
                    <a:lstStyle/>
                    <a:p>
                      <a:endParaRPr lang="zh-CN"/>
                    </a:p>
                  </a:txBody>
                  <a:tcPr anchor="ctr" anchorCtr="1">
                    <a:solidFill>
                      <a:srgbClr val="F9BA9E"/>
                    </a:solidFill>
                  </a:tcPr>
                </a:tc>
                <a:tc vMerge="1">
                  <a:txBody>
                    <a:bodyPr/>
                    <a:lstStyle/>
                    <a:p>
                      <a:endParaRPr lang="zh-CN"/>
                    </a:p>
                  </a:txBody>
                  <a:tcPr anchor="ctr" anchorCtr="1">
                    <a:solidFill>
                      <a:srgbClr val="F9BA9E"/>
                    </a:solidFill>
                  </a:tcPr>
                </a:tc>
                <a:tc>
                  <a:txBody>
                    <a:bodyPr/>
                    <a:lstStyle/>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条 任何单位和个人不得帮助他人通过虚拟货币交易等方式洗钱。违反规定的，由有关主管部门责令改正，情节较轻的，给予警告、通报批评，或者处五万元以上五十万元以下罚款；情节严重的，处五十万元以上五百万元以下罚款，并可以由有关主管部门责令暂停相关业务、停业整顿、关闭网站或者应用程序，对其直接负责的主管人员和其他直接责任人员，处一万元以上二十万元以下罚款。</a:t>
                      </a:r>
                    </a:p>
                  </a:txBody>
                  <a:tcPr>
                    <a:solidFill>
                      <a:srgbClr val="F9BA9E"/>
                    </a:solidFill>
                  </a:tcPr>
                </a:tc>
                <a:extLst>
                  <a:ext uri="{0D108BD9-81ED-4DB2-BD59-A6C34878D82A}">
                    <a16:rowId xmlns:a16="http://schemas.microsoft.com/office/drawing/2014/main" val="10004"/>
                  </a:ext>
                </a:extLst>
              </a:tr>
              <a:tr h="716915">
                <a:tc vMerge="1">
                  <a:txBody>
                    <a:bodyPr/>
                    <a:lstStyle/>
                    <a:p>
                      <a:endParaRPr lang="zh-CN"/>
                    </a:p>
                  </a:txBody>
                  <a:tcPr anchor="ctr" anchorCtr="1">
                    <a:solidFill>
                      <a:srgbClr val="F9BA9E"/>
                    </a:solidFill>
                  </a:tcPr>
                </a:tc>
                <a:tc vMerge="1">
                  <a:txBody>
                    <a:bodyPr/>
                    <a:lstStyle/>
                    <a:p>
                      <a:endParaRPr lang="zh-CN"/>
                    </a:p>
                  </a:txBody>
                  <a:tcPr anchor="ctr" anchorCtr="1">
                    <a:solidFill>
                      <a:srgbClr val="F9BA9E"/>
                    </a:solidFill>
                  </a:tcPr>
                </a:tc>
                <a:tc>
                  <a:txBody>
                    <a:bodyPr/>
                    <a:lstStyle/>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条 任何单位和个人不得非法买卖、出租、出借电话卡、物联网卡、电信线路、短信端口、银行账户、支付账户、互联网账号等，不得提供实名核验帮助；不得假冒他人身份或者虚构代理关系开立上述卡、账户、账号等。违反规定的，没收违法所得，由公安机关处违法所得一倍以上十倍以下罚款，没有违法所得或者违法所得不足二万元的，处二十万元以下罚款；情节严重的，并处十五日以下拘留。</a:t>
                      </a:r>
                    </a:p>
                  </a:txBody>
                  <a:tcPr>
                    <a:solidFill>
                      <a:srgbClr val="F9BA9E"/>
                    </a:solidFill>
                  </a:tcPr>
                </a:tc>
                <a:extLst>
                  <a:ext uri="{0D108BD9-81ED-4DB2-BD59-A6C34878D82A}">
                    <a16:rowId xmlns:a16="http://schemas.microsoft.com/office/drawing/2014/main" val="10005"/>
                  </a:ext>
                </a:extLst>
              </a:tr>
            </a:tbl>
          </a:graphicData>
        </a:graphic>
      </p:graphicFrame>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001"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法律责任主要内容</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4" name="文本框 3"/>
          <p:cNvSpPr txBox="1"/>
          <p:nvPr/>
        </p:nvSpPr>
        <p:spPr>
          <a:xfrm>
            <a:off x="-395605" y="699770"/>
            <a:ext cx="7286625" cy="460375"/>
          </a:xfrm>
          <a:prstGeom prst="rect">
            <a:avLst/>
          </a:prstGeom>
          <a:noFill/>
        </p:spPr>
        <p:txBody>
          <a:bodyPr wrap="square">
            <a:spAutoFit/>
          </a:bodyPr>
          <a:lstStyle/>
          <a:p>
            <a:pPr indent="467995" algn="l">
              <a:lnSpc>
                <a:spcPct val="150000"/>
              </a:lnSpc>
              <a:buClr>
                <a:schemeClr val="tx1"/>
              </a:buClr>
            </a:pPr>
            <a:r>
              <a:rPr lang="zh-CN" altLang="en-US" sz="1600" b="1" dirty="0">
                <a:latin typeface="微软雅黑" panose="020B0503020204020204" pitchFamily="34" charset="-122"/>
                <a:ea typeface="微软雅黑" panose="020B0503020204020204" pitchFamily="34" charset="-122"/>
              </a:rPr>
              <a:t>金融行业行政责任与民事责任并行，违规行为可能上升为违法行为</a:t>
            </a:r>
          </a:p>
        </p:txBody>
      </p:sp>
      <p:sp>
        <p:nvSpPr>
          <p:cNvPr id="2" name="Freeform 29"/>
          <p:cNvSpPr/>
          <p:nvPr/>
        </p:nvSpPr>
        <p:spPr bwMode="auto">
          <a:xfrm>
            <a:off x="108000" y="51881"/>
            <a:ext cx="572762" cy="51181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DCF30"/>
          </a:solidFill>
          <a:ln>
            <a:noFill/>
          </a:ln>
        </p:spPr>
        <p:txBody>
          <a:bodyPr vert="horz" wrap="square" lIns="68590" tIns="34295" rIns="68590" bIns="34295" numCol="1" anchor="t" anchorCtr="0" compatLnSpc="1"/>
          <a:lstStyle/>
          <a:p>
            <a:endParaRPr lang="zh-CN" altLang="en-US" sz="1350" dirty="0">
              <a:highlight>
                <a:srgbClr val="FFFF00"/>
              </a:highlight>
            </a:endParaRPr>
          </a:p>
        </p:txBody>
      </p:sp>
      <p:graphicFrame>
        <p:nvGraphicFramePr>
          <p:cNvPr id="5" name="表格 4"/>
          <p:cNvGraphicFramePr/>
          <p:nvPr/>
        </p:nvGraphicFramePr>
        <p:xfrm>
          <a:off x="107950" y="1203960"/>
          <a:ext cx="8804910" cy="4452620"/>
        </p:xfrm>
        <a:graphic>
          <a:graphicData uri="http://schemas.openxmlformats.org/drawingml/2006/table">
            <a:tbl>
              <a:tblPr firstRow="1" bandRow="1">
                <a:tableStyleId>{5C22544A-7EE6-4342-B048-85BDC9FD1C3A}</a:tableStyleId>
              </a:tblPr>
              <a:tblGrid>
                <a:gridCol w="944245">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6209665">
                  <a:extLst>
                    <a:ext uri="{9D8B030D-6E8A-4147-A177-3AD203B41FA5}">
                      <a16:colId xmlns:a16="http://schemas.microsoft.com/office/drawing/2014/main" val="20002"/>
                    </a:ext>
                  </a:extLst>
                </a:gridCol>
              </a:tblGrid>
              <a:tr h="687705">
                <a:tc>
                  <a:txBody>
                    <a:bodyPr/>
                    <a:lstStyle/>
                    <a:p>
                      <a:pPr>
                        <a:buNone/>
                      </a:pPr>
                      <a:endParaRPr lang="zh-CN" altLang="en-US"/>
                    </a:p>
                  </a:txBody>
                  <a:tcPr>
                    <a:solidFill>
                      <a:srgbClr val="C00000"/>
                    </a:solidFill>
                  </a:tcPr>
                </a:tc>
                <a:tc>
                  <a:txBody>
                    <a:bodyPr/>
                    <a:lstStyle/>
                    <a:p>
                      <a:pPr>
                        <a:buNone/>
                      </a:pPr>
                      <a:endParaRPr lang="zh-CN" altLang="en-US"/>
                    </a:p>
                  </a:txBody>
                  <a:tcPr>
                    <a:solidFill>
                      <a:srgbClr val="C00000"/>
                    </a:solidFill>
                  </a:tcPr>
                </a:tc>
                <a:tc>
                  <a:txBody>
                    <a:bodyPr/>
                    <a:lstStyle/>
                    <a:p>
                      <a:pPr>
                        <a:buNone/>
                      </a:pPr>
                      <a:r>
                        <a:rPr lang="en-US" altLang="zh-CN" sz="1800">
                          <a:latin typeface="微软雅黑" panose="020B0503020204020204" pitchFamily="34" charset="-122"/>
                          <a:ea typeface="微软雅黑" panose="020B0503020204020204" pitchFamily="34" charset="-122"/>
                        </a:rPr>
                        <a:t>   </a:t>
                      </a:r>
                      <a:r>
                        <a:rPr lang="zh-CN" altLang="en-US" sz="1800">
                          <a:latin typeface="微软雅黑" panose="020B0503020204020204" pitchFamily="34" charset="-122"/>
                          <a:ea typeface="微软雅黑" panose="020B0503020204020204" pitchFamily="34" charset="-122"/>
                        </a:rPr>
                        <a:t>法律责任</a:t>
                      </a:r>
                    </a:p>
                  </a:txBody>
                  <a:tcPr anchor="ctr" anchorCtr="1">
                    <a:solidFill>
                      <a:srgbClr val="C00000"/>
                    </a:solidFill>
                  </a:tcPr>
                </a:tc>
                <a:extLst>
                  <a:ext uri="{0D108BD9-81ED-4DB2-BD59-A6C34878D82A}">
                    <a16:rowId xmlns:a16="http://schemas.microsoft.com/office/drawing/2014/main" val="10000"/>
                  </a:ext>
                </a:extLst>
              </a:tr>
              <a:tr h="1188720">
                <a:tc>
                  <a:txBody>
                    <a:bodyPr/>
                    <a:lstStyle/>
                    <a:p>
                      <a:pPr>
                        <a:buNone/>
                      </a:pPr>
                      <a:r>
                        <a:rPr lang="en-US" altLang="zh-CN">
                          <a:latin typeface="微软雅黑" panose="020B0503020204020204" pitchFamily="34" charset="-122"/>
                          <a:ea typeface="微软雅黑" panose="020B0503020204020204" pitchFamily="34" charset="-122"/>
                        </a:rPr>
                        <a:t>1</a:t>
                      </a:r>
                    </a:p>
                  </a:txBody>
                  <a:tcPr anchor="ctr" anchorCtr="1">
                    <a:solidFill>
                      <a:srgbClr val="F9BA9E"/>
                    </a:solidFill>
                  </a:tcPr>
                </a:tc>
                <a:tc>
                  <a:txBody>
                    <a:bodyPr/>
                    <a:lstStyle/>
                    <a:p>
                      <a:pPr>
                        <a:buNone/>
                      </a:pPr>
                      <a:r>
                        <a:rPr lang="zh-CN" altLang="en-US">
                          <a:latin typeface="微软雅黑" panose="020B0503020204020204" pitchFamily="34" charset="-122"/>
                          <a:ea typeface="微软雅黑" panose="020B0503020204020204" pitchFamily="34" charset="-122"/>
                        </a:rPr>
                        <a:t>行政处罚</a:t>
                      </a:r>
                    </a:p>
                  </a:txBody>
                  <a:tcPr anchor="ctr" anchorCtr="1">
                    <a:solidFill>
                      <a:srgbClr val="F9BA9E"/>
                    </a:solidFill>
                  </a:tcPr>
                </a:tc>
                <a:tc>
                  <a:txBody>
                    <a:bodyPr/>
                    <a:lstStyle/>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第40条 银行业金融机构、非银行支付机构违反本法规定，有下列情形之一的，由有关主管部门责令改正，情节较轻的，给予警告、通报批评，或者处五万元以上五十万元以下罚款；情节严重的，处五十万元以上五百万元以下罚款，并可以由有关主管部门责令停止新增业务、缩减业务类型或者业务范围、暂停相关业务、停业整顿、吊销相关业务许可证或者吊销营业执照，对其直接负责的主管人员和其他直接责任人员，处一万元以上二十万元以下罚款：</a:t>
                      </a:r>
                    </a:p>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（一）未落实国家有关规定确定的反电信网络诈骗内部控制机制的；</a:t>
                      </a:r>
                    </a:p>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（二）未履行尽职调查义务和有关风险管理措施的；</a:t>
                      </a:r>
                    </a:p>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（三）未履行对异常账户、可疑交易的风险监测和相关处置义务的；</a:t>
                      </a:r>
                    </a:p>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（四）未按照规定完整、准确传输有关交易信息的。</a:t>
                      </a:r>
                    </a:p>
                  </a:txBody>
                  <a:tcPr>
                    <a:solidFill>
                      <a:srgbClr val="F9BA9E"/>
                    </a:solidFill>
                  </a:tcPr>
                </a:tc>
                <a:extLst>
                  <a:ext uri="{0D108BD9-81ED-4DB2-BD59-A6C34878D82A}">
                    <a16:rowId xmlns:a16="http://schemas.microsoft.com/office/drawing/2014/main" val="10001"/>
                  </a:ext>
                </a:extLst>
              </a:tr>
              <a:tr h="553720">
                <a:tc>
                  <a:txBody>
                    <a:bodyPr/>
                    <a:lstStyle/>
                    <a:p>
                      <a:pPr>
                        <a:buNone/>
                      </a:pPr>
                      <a:r>
                        <a:rPr lang="en-US" altLang="zh-CN">
                          <a:latin typeface="微软雅黑" panose="020B0503020204020204" pitchFamily="34" charset="-122"/>
                          <a:ea typeface="微软雅黑" panose="020B0503020204020204" pitchFamily="34" charset="-122"/>
                        </a:rPr>
                        <a:t>2</a:t>
                      </a:r>
                    </a:p>
                  </a:txBody>
                  <a:tcPr anchor="ctr" anchorCtr="1">
                    <a:solidFill>
                      <a:srgbClr val="F9BA9E"/>
                    </a:solidFill>
                  </a:tcPr>
                </a:tc>
                <a:tc>
                  <a:txBody>
                    <a:bodyPr/>
                    <a:lstStyle/>
                    <a:p>
                      <a:pPr>
                        <a:buNone/>
                      </a:pPr>
                      <a:r>
                        <a:rPr lang="zh-CN" altLang="en-US">
                          <a:latin typeface="微软雅黑" panose="020B0503020204020204" pitchFamily="34" charset="-122"/>
                          <a:ea typeface="微软雅黑" panose="020B0503020204020204" pitchFamily="34" charset="-122"/>
                        </a:rPr>
                        <a:t>民事责任</a:t>
                      </a:r>
                    </a:p>
                  </a:txBody>
                  <a:tcPr anchor="ctr" anchorCtr="1">
                    <a:solidFill>
                      <a:srgbClr val="F9BA9E"/>
                    </a:solidFill>
                  </a:tcPr>
                </a:tc>
                <a:tc>
                  <a:txBody>
                    <a:bodyPr/>
                    <a:lstStyle/>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第46条 组织、策划、实施、参与电信网络诈骗活动或者为电信网络诈骗活动提供相关帮助的违法犯罪人员，除依法承担刑事责任、行政责任以外，造成他人损害的，依照《中华人民共和国民法典》等法律的规定承担民事责任。</a:t>
                      </a:r>
                    </a:p>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电信业务经营者、银行业金融机构、非银行支付机构、互联网服务提供者等违反本法规定，造成他人损害的，依照《中华人民共和国民法典》等法律的规定承担民事责任。</a:t>
                      </a:r>
                    </a:p>
                  </a:txBody>
                  <a:tcPr>
                    <a:solidFill>
                      <a:srgbClr val="F9BA9E"/>
                    </a:solidFill>
                  </a:tcPr>
                </a:tc>
                <a:extLst>
                  <a:ext uri="{0D108BD9-81ED-4DB2-BD59-A6C34878D82A}">
                    <a16:rowId xmlns:a16="http://schemas.microsoft.com/office/drawing/2014/main" val="10002"/>
                  </a:ext>
                </a:extLst>
              </a:tr>
              <a:tr h="697230">
                <a:tc>
                  <a:txBody>
                    <a:bodyPr/>
                    <a:lstStyle/>
                    <a:p>
                      <a:pPr>
                        <a:buNone/>
                      </a:pPr>
                      <a:r>
                        <a:rPr lang="en-US" altLang="zh-CN">
                          <a:latin typeface="微软雅黑" panose="020B0503020204020204" pitchFamily="34" charset="-122"/>
                          <a:ea typeface="微软雅黑" panose="020B0503020204020204" pitchFamily="34" charset="-122"/>
                        </a:rPr>
                        <a:t>3</a:t>
                      </a:r>
                    </a:p>
                  </a:txBody>
                  <a:tcPr anchor="ctr" anchorCtr="1">
                    <a:solidFill>
                      <a:srgbClr val="FF4F4F"/>
                    </a:solidFill>
                  </a:tcPr>
                </a:tc>
                <a:tc>
                  <a:txBody>
                    <a:bodyPr/>
                    <a:lstStyle/>
                    <a:p>
                      <a:pPr>
                        <a:buNone/>
                      </a:pPr>
                      <a:r>
                        <a:rPr lang="zh-CN" altLang="en-US">
                          <a:latin typeface="微软雅黑" panose="020B0503020204020204" pitchFamily="34" charset="-122"/>
                          <a:ea typeface="微软雅黑" panose="020B0503020204020204" pitchFamily="34" charset="-122"/>
                        </a:rPr>
                        <a:t>刑事责任</a:t>
                      </a:r>
                    </a:p>
                  </a:txBody>
                  <a:tcPr anchor="ctr" anchorCtr="1">
                    <a:solidFill>
                      <a:srgbClr val="FF4F4F"/>
                    </a:solidFill>
                  </a:tcPr>
                </a:tc>
                <a:tc>
                  <a:txBody>
                    <a:bodyPr/>
                    <a:lstStyle/>
                    <a:p>
                      <a:pPr>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第45条 “反电信网络诈骗工作有关部门、单位的工作人员滥用职权、玩忽职守、徇私舞弊，或者有其他违反本法规定行为，构成犯罪的，依法追究刑事责任。”</a:t>
                      </a:r>
                    </a:p>
                  </a:txBody>
                  <a:tcPr>
                    <a:solidFill>
                      <a:srgbClr val="FF4F4F"/>
                    </a:solidFill>
                  </a:tcPr>
                </a:tc>
                <a:extLst>
                  <a:ext uri="{0D108BD9-81ED-4DB2-BD59-A6C34878D82A}">
                    <a16:rowId xmlns:a16="http://schemas.microsoft.com/office/drawing/2014/main" val="10003"/>
                  </a:ext>
                </a:extLst>
              </a:tr>
              <a:tr h="716915">
                <a:tc>
                  <a:txBody>
                    <a:bodyPr/>
                    <a:lstStyle/>
                    <a:p>
                      <a:pPr>
                        <a:buNone/>
                      </a:pPr>
                      <a:r>
                        <a:rPr lang="en-US" altLang="zh-CN">
                          <a:latin typeface="微软雅黑" panose="020B0503020204020204" pitchFamily="34" charset="-122"/>
                          <a:ea typeface="微软雅黑" panose="020B0503020204020204" pitchFamily="34" charset="-122"/>
                        </a:rPr>
                        <a:t>4</a:t>
                      </a:r>
                    </a:p>
                  </a:txBody>
                  <a:tcPr anchor="ctr" anchorCtr="1">
                    <a:solidFill>
                      <a:srgbClr val="F9BA9E"/>
                    </a:solidFill>
                  </a:tcPr>
                </a:tc>
                <a:tc>
                  <a:txBody>
                    <a:bodyPr/>
                    <a:lstStyle/>
                    <a:p>
                      <a:pPr>
                        <a:buNone/>
                      </a:pPr>
                      <a:r>
                        <a:rPr lang="zh-CN" altLang="en-US">
                          <a:latin typeface="微软雅黑" panose="020B0503020204020204" pitchFamily="34" charset="-122"/>
                          <a:ea typeface="微软雅黑" panose="020B0503020204020204" pitchFamily="34" charset="-122"/>
                        </a:rPr>
                        <a:t>其他</a:t>
                      </a:r>
                    </a:p>
                  </a:txBody>
                  <a:tcPr anchor="ctr" anchorCtr="1">
                    <a:solidFill>
                      <a:srgbClr val="F9BA9E"/>
                    </a:solidFill>
                  </a:tcPr>
                </a:tc>
                <a:tc>
                  <a:txBody>
                    <a:bodyPr/>
                    <a:lstStyle/>
                    <a:p>
                      <a:pPr>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第47条 “人民检察院在履行反电信网络诈骗职责中，对于侵害国家利益和社会公共利益的行为，可以依法向人民法院提起公益诉讼。”</a:t>
                      </a:r>
                    </a:p>
                  </a:txBody>
                  <a:tcPr>
                    <a:solidFill>
                      <a:srgbClr val="F9BA9E"/>
                    </a:solidFill>
                  </a:tcPr>
                </a:tc>
                <a:extLst>
                  <a:ext uri="{0D108BD9-81ED-4DB2-BD59-A6C34878D82A}">
                    <a16:rowId xmlns:a16="http://schemas.microsoft.com/office/drawing/2014/main" val="10004"/>
                  </a:ext>
                </a:extLst>
              </a:tr>
            </a:tbl>
          </a:graphicData>
        </a:graphic>
      </p:graphicFrame>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8585" y="987425"/>
            <a:ext cx="8928100" cy="150939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 y="0"/>
            <a:ext cx="9144239"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总结</a:t>
            </a:r>
            <a:r>
              <a:rPr lang="en-US" altLang="zh-CN" sz="2000" b="1" dirty="0">
                <a:solidFill>
                  <a:schemeClr val="accent6">
                    <a:lumMod val="20000"/>
                    <a:lumOff val="80000"/>
                  </a:schemeClr>
                </a:solidFill>
                <a:latin typeface="微软雅黑" panose="020B0503020204020204" pitchFamily="34" charset="-122"/>
                <a:ea typeface="微软雅黑" panose="020B0503020204020204" pitchFamily="34" charset="-122"/>
              </a:rPr>
              <a:t>-</a:t>
            </a: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反电信网络诈骗法进一步强化银行法律责任</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2" name="Freeform 29"/>
          <p:cNvSpPr/>
          <p:nvPr/>
        </p:nvSpPr>
        <p:spPr bwMode="auto">
          <a:xfrm>
            <a:off x="108000" y="51881"/>
            <a:ext cx="572762" cy="51181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DCF30"/>
          </a:solidFill>
          <a:ln>
            <a:noFill/>
          </a:ln>
        </p:spPr>
        <p:txBody>
          <a:bodyPr vert="horz" wrap="square" lIns="68590" tIns="34295" rIns="68590" bIns="34295" numCol="1" anchor="t" anchorCtr="0" compatLnSpc="1"/>
          <a:lstStyle/>
          <a:p>
            <a:endParaRPr lang="zh-CN" altLang="en-US" sz="1350" dirty="0">
              <a:highlight>
                <a:srgbClr val="FFFF00"/>
              </a:highlight>
            </a:endParaRPr>
          </a:p>
        </p:txBody>
      </p:sp>
      <p:sp>
        <p:nvSpPr>
          <p:cNvPr id="4" name="圆角矩形 3"/>
          <p:cNvSpPr/>
          <p:nvPr/>
        </p:nvSpPr>
        <p:spPr>
          <a:xfrm>
            <a:off x="252095" y="772160"/>
            <a:ext cx="4104005" cy="36004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违规行为上升为违法行为</a:t>
            </a:r>
          </a:p>
        </p:txBody>
      </p:sp>
      <p:sp>
        <p:nvSpPr>
          <p:cNvPr id="6" name="文本框 5"/>
          <p:cNvSpPr txBox="1"/>
          <p:nvPr/>
        </p:nvSpPr>
        <p:spPr>
          <a:xfrm>
            <a:off x="180340" y="1165225"/>
            <a:ext cx="8865870" cy="1198880"/>
          </a:xfrm>
          <a:prstGeom prst="rect">
            <a:avLst/>
          </a:prstGeom>
          <a:noFill/>
        </p:spPr>
        <p:txBody>
          <a:bodyPr wrap="square" rtlCol="0" anchor="t">
            <a:spAutoFit/>
          </a:bodyPr>
          <a:lstStyle/>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账户管理方面的监管要求上升为法律规定</a:t>
            </a:r>
          </a:p>
          <a:p>
            <a:pPr marL="171450" indent="-171450">
              <a:buFont typeface="Wingdings" panose="05000000000000000000" charset="0"/>
              <a:buChar char="Ø"/>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行政责任</a:t>
            </a:r>
          </a:p>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银行业金融机构违反《反电信网络诈骗法》（以下简称反诈法）规定，将责令纠正，视情节轻重，给予机构（5万元至500万元）和责任人（1万元至20万元）的处罚，可以由有关主管部门责令暂停相关业务、停业整顿、吊销相关业务许可证或者吊销营业执照。</a:t>
            </a:r>
          </a:p>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 民事责任</a:t>
            </a:r>
          </a:p>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银行业金融机构违反《反诈法》法规定，造成他人损害的，依照《中华人民共和国民法典》等法律的规定承担民事责任。</a:t>
            </a:r>
          </a:p>
        </p:txBody>
      </p:sp>
      <p:grpSp>
        <p:nvGrpSpPr>
          <p:cNvPr id="10" name="组合 9"/>
          <p:cNvGrpSpPr/>
          <p:nvPr/>
        </p:nvGrpSpPr>
        <p:grpSpPr>
          <a:xfrm>
            <a:off x="118110" y="794385"/>
            <a:ext cx="8928100" cy="1724025"/>
            <a:chOff x="186" y="1251"/>
            <a:chExt cx="14060" cy="2715"/>
          </a:xfrm>
        </p:grpSpPr>
        <p:sp>
          <p:nvSpPr>
            <p:cNvPr id="7" name="矩形 6"/>
            <p:cNvSpPr/>
            <p:nvPr/>
          </p:nvSpPr>
          <p:spPr>
            <a:xfrm>
              <a:off x="186" y="1590"/>
              <a:ext cx="14060" cy="237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12" y="1251"/>
              <a:ext cx="6463" cy="56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违规行为上升为违法行为</a:t>
              </a:r>
            </a:p>
          </p:txBody>
        </p:sp>
      </p:grpSp>
      <p:grpSp>
        <p:nvGrpSpPr>
          <p:cNvPr id="12" name="组合 11"/>
          <p:cNvGrpSpPr/>
          <p:nvPr/>
        </p:nvGrpSpPr>
        <p:grpSpPr>
          <a:xfrm>
            <a:off x="106045" y="2679700"/>
            <a:ext cx="8928100" cy="1336040"/>
            <a:chOff x="186" y="1154"/>
            <a:chExt cx="14060" cy="2813"/>
          </a:xfrm>
        </p:grpSpPr>
        <p:sp>
          <p:nvSpPr>
            <p:cNvPr id="13" name="矩形 12"/>
            <p:cNvSpPr/>
            <p:nvPr/>
          </p:nvSpPr>
          <p:spPr>
            <a:xfrm>
              <a:off x="186" y="1590"/>
              <a:ext cx="14060" cy="237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16" y="1154"/>
              <a:ext cx="6463" cy="96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与反洗钱监管共同发力</a:t>
              </a:r>
            </a:p>
          </p:txBody>
        </p:sp>
      </p:grpSp>
      <p:sp>
        <p:nvSpPr>
          <p:cNvPr id="15" name="文本框 14"/>
          <p:cNvSpPr txBox="1"/>
          <p:nvPr/>
        </p:nvSpPr>
        <p:spPr>
          <a:xfrm>
            <a:off x="210820" y="3136265"/>
            <a:ext cx="8743315" cy="1014730"/>
          </a:xfrm>
          <a:prstGeom prst="rect">
            <a:avLst/>
          </a:prstGeom>
          <a:noFill/>
        </p:spPr>
        <p:txBody>
          <a:bodyPr wrap="square" rtlCol="0" anchor="t">
            <a:spAutoFit/>
          </a:bodyPr>
          <a:lstStyle/>
          <a:p>
            <a:pPr marL="171450" indent="-171450">
              <a:buFont typeface="Wingdings" panose="05000000000000000000" charset="0"/>
              <a:buChar char="Ø"/>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银行同一项违法可能接受反洗钱法或反电信网络诈骗法规定的监管调查和处罚。两项法律对违法后果的处罚要求相近，对机构处罚均为最高500万元，对责任人员处罚反洗钱最高处罚50万元，高于反电信网络诈骗法20万元的要求。</a:t>
            </a:r>
          </a:p>
          <a:p>
            <a:pPr indent="0">
              <a:buFont typeface="Wingdings" panose="05000000000000000000" charset="0"/>
              <a:buNone/>
            </a:pPr>
            <a:r>
              <a:rPr lang="zh-CN" altLang="en-US" sz="1200">
                <a:latin typeface="微软雅黑" panose="020B0503020204020204" pitchFamily="34" charset="-122"/>
                <a:ea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可疑交易处置方面，反电信网络诈骗法在反洗钱法要求的可疑交易报告基础上，提出了拦截和处置异常交易的要求，从事后报</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p>
          <a:p>
            <a:pPr indent="0">
              <a:buFont typeface="Wingdings" panose="05000000000000000000" charset="0"/>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告提前至事前事中拦截。</a:t>
            </a:r>
          </a:p>
          <a:p>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 name="组合 15"/>
          <p:cNvGrpSpPr/>
          <p:nvPr/>
        </p:nvGrpSpPr>
        <p:grpSpPr>
          <a:xfrm>
            <a:off x="118110" y="4155440"/>
            <a:ext cx="8928100" cy="1336040"/>
            <a:chOff x="186" y="1154"/>
            <a:chExt cx="14060" cy="2813"/>
          </a:xfrm>
        </p:grpSpPr>
        <p:sp>
          <p:nvSpPr>
            <p:cNvPr id="17" name="矩形 16"/>
            <p:cNvSpPr/>
            <p:nvPr/>
          </p:nvSpPr>
          <p:spPr>
            <a:xfrm>
              <a:off x="186" y="1590"/>
              <a:ext cx="14060" cy="237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416" y="1154"/>
              <a:ext cx="6463" cy="96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面临高频的监管检查</a:t>
              </a:r>
            </a:p>
          </p:txBody>
        </p:sp>
      </p:grpSp>
      <p:sp>
        <p:nvSpPr>
          <p:cNvPr id="19" name="文本框 18"/>
          <p:cNvSpPr txBox="1"/>
          <p:nvPr/>
        </p:nvSpPr>
        <p:spPr>
          <a:xfrm>
            <a:off x="131445" y="4659630"/>
            <a:ext cx="8964295" cy="645160"/>
          </a:xfrm>
          <a:prstGeom prst="rect">
            <a:avLst/>
          </a:prstGeom>
          <a:noFill/>
        </p:spPr>
        <p:txBody>
          <a:bodyPr wrap="square" rtlCol="0" anchor="t">
            <a:spAutoFit/>
          </a:bodyPr>
          <a:lstStyle/>
          <a:p>
            <a:pPr algn="l">
              <a:buClrTx/>
              <a:buSzTx/>
              <a:buFont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监管检查</a:t>
            </a:r>
          </a:p>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反诈法》第二十八条规定，金融监管部门要对法律落实情况进行检查，银行将面临更加严格、密集的执法检查，预计将有关于《反诈法》落实方面的支付结算专项检查、反洗钱检查，个人信息保护方面的监管检查，涉诈案件引发的各类“以案倒查”。</a:t>
            </a:r>
          </a:p>
        </p:txBody>
      </p:sp>
      <p:pic>
        <p:nvPicPr>
          <p:cNvPr id="9" name="图片 8"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66" y="-23419"/>
            <a:ext cx="9162154" cy="4084024"/>
          </a:xfrm>
          <a:prstGeom prst="rect">
            <a:avLst/>
          </a:prstGeom>
          <a:gradFill>
            <a:gsLst>
              <a:gs pos="0">
                <a:srgbClr val="C00000"/>
              </a:gs>
              <a:gs pos="100000">
                <a:srgbClr val="FF000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Freeform 29"/>
          <p:cNvSpPr/>
          <p:nvPr/>
        </p:nvSpPr>
        <p:spPr bwMode="auto">
          <a:xfrm>
            <a:off x="3636010" y="288290"/>
            <a:ext cx="1892300" cy="169164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F00"/>
          </a:solidFill>
          <a:ln>
            <a:noFill/>
          </a:ln>
        </p:spPr>
        <p:txBody>
          <a:bodyPr vert="horz" wrap="square" lIns="68590" tIns="34295" rIns="68590" bIns="34295" numCol="1" anchor="t" anchorCtr="0" compatLnSpc="1"/>
          <a:lstStyle/>
          <a:p>
            <a:endParaRPr lang="zh-CN" altLang="en-US" sz="1350" dirty="0">
              <a:highlight>
                <a:srgbClr val="FFFF00"/>
              </a:highlight>
            </a:endParaRPr>
          </a:p>
        </p:txBody>
      </p:sp>
      <p:pic>
        <p:nvPicPr>
          <p:cNvPr id="6" name="leagsoft"/>
          <p:cNvPicPr>
            <a:picLocks noChangeAspect="1"/>
          </p:cNvPicPr>
          <p:nvPr/>
        </p:nvPicPr>
        <p:blipFill>
          <a:blip r:embed="rId6"/>
          <a:stretch>
            <a:fillRect/>
          </a:stretch>
        </p:blipFill>
        <p:spPr>
          <a:xfrm>
            <a:off x="0" y="288048"/>
            <a:ext cx="0" cy="0"/>
          </a:xfrm>
          <a:prstGeom prst="rect">
            <a:avLst/>
          </a:prstGeom>
        </p:spPr>
      </p:pic>
      <p:pic>
        <p:nvPicPr>
          <p:cNvPr id="3" name="图片 2" descr="横-红标-选中安"/>
          <p:cNvPicPr>
            <a:picLocks noChangeAspect="1"/>
          </p:cNvPicPr>
          <p:nvPr>
            <p:custDataLst>
              <p:tags r:id="rId1"/>
            </p:custDataLst>
          </p:nvPr>
        </p:nvPicPr>
        <p:blipFill>
          <a:blip r:embed="rId7"/>
          <a:stretch>
            <a:fillRect/>
          </a:stretch>
        </p:blipFill>
        <p:spPr>
          <a:xfrm>
            <a:off x="263525" y="195580"/>
            <a:ext cx="1376680" cy="256540"/>
          </a:xfrm>
          <a:prstGeom prst="rect">
            <a:avLst/>
          </a:prstGeom>
        </p:spPr>
      </p:pic>
      <p:sp>
        <p:nvSpPr>
          <p:cNvPr id="5" name="TextBox 24"/>
          <p:cNvSpPr txBox="1"/>
          <p:nvPr>
            <p:custDataLst>
              <p:tags r:id="rId2"/>
            </p:custDataLst>
          </p:nvPr>
        </p:nvSpPr>
        <p:spPr>
          <a:xfrm>
            <a:off x="0" y="4444365"/>
            <a:ext cx="9124315" cy="1014730"/>
          </a:xfrm>
          <a:prstGeom prst="rect">
            <a:avLst/>
          </a:prstGeom>
          <a:noFill/>
        </p:spPr>
        <p:txBody>
          <a:bodyPr wrap="square" rtlCol="0">
            <a:spAutoFit/>
          </a:bodyPr>
          <a:lstStyle/>
          <a:p>
            <a:pPr algn="ctr"/>
            <a:r>
              <a:rPr lang="zh-CN" altLang="en-US"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中安科技银行党委理论学习中心组</a:t>
            </a:r>
          </a:p>
          <a:p>
            <a:pPr algn="ctr">
              <a:lnSpc>
                <a:spcPct val="50000"/>
              </a:lnSpc>
              <a:spcBef>
                <a:spcPts val="0"/>
              </a:spcBef>
              <a:spcAft>
                <a:spcPts val="0"/>
              </a:spcAft>
            </a:pPr>
            <a:endParaRPr lang="zh-CN" altLang="en-US"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endParaRPr>
          </a:p>
          <a:p>
            <a:pPr algn="ctr"/>
            <a:r>
              <a:rPr lang="en-US" altLang="zh-CN"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2023</a:t>
            </a:r>
            <a:r>
              <a:rPr lang="zh-CN" altLang="en-US"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年</a:t>
            </a:r>
            <a:r>
              <a:rPr lang="en-US" altLang="zh-CN"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5</a:t>
            </a:r>
            <a:r>
              <a:rPr lang="zh-CN" altLang="en-US" sz="2400" spc="300" dirty="0">
                <a:gradFill>
                  <a:gsLst>
                    <a:gs pos="0">
                      <a:srgbClr val="C00000"/>
                    </a:gs>
                    <a:gs pos="100000">
                      <a:srgbClr val="FF0000"/>
                    </a:gs>
                  </a:gsLst>
                  <a:lin ang="4200000" scaled="0"/>
                </a:gradFill>
                <a:latin typeface="方正粗宋简体" panose="03000509000000000000" charset="-122"/>
                <a:ea typeface="方正粗宋简体" panose="03000509000000000000" charset="-122"/>
              </a:rPr>
              <a:t>月</a:t>
            </a:r>
          </a:p>
        </p:txBody>
      </p:sp>
      <p:sp>
        <p:nvSpPr>
          <p:cNvPr id="4" name="Text Box 12"/>
          <p:cNvSpPr txBox="1">
            <a:spLocks noChangeArrowheads="1"/>
          </p:cNvSpPr>
          <p:nvPr>
            <p:custDataLst>
              <p:tags r:id="rId3"/>
            </p:custDataLst>
          </p:nvPr>
        </p:nvSpPr>
        <p:spPr bwMode="auto">
          <a:xfrm>
            <a:off x="-8890" y="2211705"/>
            <a:ext cx="9081135" cy="149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sz="3800" b="1" spc="500" dirty="0">
                <a:solidFill>
                  <a:schemeClr val="bg1"/>
                </a:solidFill>
                <a:latin typeface="微软雅黑" panose="020B0503020204020204" pitchFamily="34" charset="-122"/>
                <a:ea typeface="微软雅黑" panose="020B0503020204020204" pitchFamily="34" charset="-122"/>
              </a:rPr>
              <a:t>中安科技集团</a:t>
            </a:r>
            <a:r>
              <a:rPr sz="3800" b="1" spc="500" dirty="0">
                <a:solidFill>
                  <a:schemeClr val="bg1"/>
                </a:solidFill>
                <a:latin typeface="微软雅黑" panose="020B0503020204020204" pitchFamily="34" charset="-122"/>
                <a:ea typeface="微软雅黑" panose="020B0503020204020204" pitchFamily="34" charset="-122"/>
              </a:rPr>
              <a:t>党委中心组</a:t>
            </a:r>
          </a:p>
          <a:p>
            <a:pPr algn="ctr">
              <a:lnSpc>
                <a:spcPct val="120000"/>
              </a:lnSpc>
            </a:pPr>
            <a:r>
              <a:rPr sz="3800" b="1" spc="500" dirty="0">
                <a:solidFill>
                  <a:schemeClr val="bg1"/>
                </a:solidFill>
                <a:latin typeface="微软雅黑" panose="020B0503020204020204" pitchFamily="34" charset="-122"/>
                <a:ea typeface="微软雅黑" panose="020B0503020204020204" pitchFamily="34" charset="-122"/>
              </a:rPr>
              <a:t>202</a:t>
            </a:r>
            <a:r>
              <a:rPr lang="en-US" sz="3800" b="1" spc="500" dirty="0">
                <a:solidFill>
                  <a:schemeClr val="bg1"/>
                </a:solidFill>
                <a:latin typeface="微软雅黑" panose="020B0503020204020204" pitchFamily="34" charset="-122"/>
                <a:ea typeface="微软雅黑" panose="020B0503020204020204" pitchFamily="34" charset="-122"/>
              </a:rPr>
              <a:t>3</a:t>
            </a:r>
            <a:r>
              <a:rPr sz="3800" b="1" spc="500" dirty="0">
                <a:solidFill>
                  <a:schemeClr val="bg1"/>
                </a:solidFill>
                <a:latin typeface="微软雅黑" panose="020B0503020204020204" pitchFamily="34" charset="-122"/>
                <a:ea typeface="微软雅黑" panose="020B0503020204020204" pitchFamily="34" charset="-122"/>
              </a:rPr>
              <a:t>年集体学习</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239"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spc="100" dirty="0">
                <a:solidFill>
                  <a:schemeClr val="bg1"/>
                </a:solidFill>
                <a:latin typeface="微软雅黑" panose="020B0503020204020204" pitchFamily="34" charset="-122"/>
                <a:ea typeface="微软雅黑" panose="020B0503020204020204" pitchFamily="34" charset="-122"/>
              </a:rPr>
              <a:t>立法背景</a:t>
            </a:r>
            <a:endPar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7950" y="1068070"/>
            <a:ext cx="8941435" cy="2076450"/>
          </a:xfrm>
          <a:prstGeom prst="rect">
            <a:avLst/>
          </a:prstGeom>
          <a:noFill/>
          <a:ln w="19050">
            <a:solidFill>
              <a:schemeClr val="tx1"/>
            </a:solidFill>
            <a:prstDash val="solid"/>
          </a:ln>
          <a:extLst>
            <a:ext uri="{909E8E84-426E-40DD-AFC4-6F175D3DCCD1}">
              <a14:hiddenFill xmlns:a14="http://schemas.microsoft.com/office/drawing/2010/main">
                <a:solidFill>
                  <a:srgbClr val="FF0000"/>
                </a:solidFill>
              </a14:hiddenFill>
            </a:ext>
          </a:extLst>
        </p:spPr>
        <p:txBody>
          <a:bodyPr wrap="square">
            <a:spAutoFit/>
          </a:bodyPr>
          <a:lstStyle/>
          <a:p>
            <a:pPr algn="just">
              <a:lnSpc>
                <a:spcPct val="150000"/>
              </a:lnSpc>
              <a:buClr>
                <a:schemeClr val="tx1"/>
              </a:buClr>
            </a:pP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rPr>
              <a:t>➢电信网络诈骗</a:t>
            </a:r>
          </a:p>
          <a:p>
            <a:pPr algn="just">
              <a:lnSpc>
                <a:spcPct val="140000"/>
              </a:lnSpc>
              <a:buClr>
                <a:schemeClr val="tx1"/>
              </a:buCl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电信网络诈骗， 是指以非法占有为目的，利用电信网络技术手段，通过远程、非接触等方式，诈骗公私财物的行为。</a:t>
            </a:r>
          </a:p>
          <a:p>
            <a:pPr algn="just">
              <a:lnSpc>
                <a:spcPct val="150000"/>
              </a:lnSpc>
              <a:buClr>
                <a:schemeClr val="tx1"/>
              </a:buClr>
            </a:pP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rPr>
              <a:t>➢2022年公检法数据</a:t>
            </a:r>
          </a:p>
          <a:p>
            <a:pPr algn="just">
              <a:lnSpc>
                <a:spcPct val="140000"/>
              </a:lnSpc>
              <a:buClr>
                <a:schemeClr val="tx1"/>
              </a:buCl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截至2022年11月，公安机关破获电信网络诈骗案件39.1万起，同比上升5.7%，抓获犯罪嫌疑人数同比上升64.4%。</a:t>
            </a:r>
          </a:p>
          <a:p>
            <a:pPr algn="just">
              <a:lnSpc>
                <a:spcPct val="140000"/>
              </a:lnSpc>
              <a:buClr>
                <a:schemeClr val="tx1"/>
              </a:buCl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•人民法院审结电信网络诈骗犯罪及关联案件22.6万件</a:t>
            </a:r>
          </a:p>
          <a:p>
            <a:pPr algn="just">
              <a:lnSpc>
                <a:spcPct val="140000"/>
              </a:lnSpc>
              <a:buClr>
                <a:schemeClr val="tx1"/>
              </a:buCl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•人民检察院五年间起诉电信网络诈骗犯罪19.3万人。</a:t>
            </a:r>
          </a:p>
          <a:p>
            <a:pPr algn="just">
              <a:lnSpc>
                <a:spcPct val="150000"/>
              </a:lnSpc>
              <a:buClr>
                <a:schemeClr val="tx1"/>
              </a:buCl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根据最高法数据，2020年电信网络诈骗损失353.7亿元</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buClr>
                <a:schemeClr val="tx1"/>
              </a:buCl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•根据国务院联席办通报，2022年全国涉诈数量持续增涨，个人账户较2021年增长16.44%，单位账户较2021年增长60.92%。特别是去年11月涉案账户数量反弹，同比增长20%，涉案资金损失上升60%，12月同比增长达48%。</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4" name="文本框 3"/>
          <p:cNvSpPr txBox="1"/>
          <p:nvPr/>
        </p:nvSpPr>
        <p:spPr>
          <a:xfrm>
            <a:off x="99695" y="3291840"/>
            <a:ext cx="8940800" cy="2445385"/>
          </a:xfrm>
          <a:prstGeom prst="rect">
            <a:avLst/>
          </a:prstGeom>
          <a:noFill/>
          <a:ln w="19050">
            <a:solidFill>
              <a:schemeClr val="tx1"/>
            </a:solidFill>
            <a:prstDash val="solid"/>
          </a:ln>
        </p:spPr>
        <p:txBody>
          <a:bodyPr wrap="square" rtlCol="0" anchor="t">
            <a:spAutoFit/>
          </a:bodyPr>
          <a:lstStyle/>
          <a:p>
            <a:pPr>
              <a:lnSpc>
                <a:spcPct val="140000"/>
              </a:lnSpc>
            </a:pPr>
            <a:r>
              <a:rPr lang="zh-CN" altLang="en-US" sz="10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rPr>
              <a:t>电信网络诈骗为代表的新型网络犯罪已成为主流犯罪</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      不法分子根据非法获取的精准个人信息，实施精准诈骗，被骗百万元以上的重大案件时有发生，世界主要发达国家的电信网络诈骗发案也呈迅猛增长态势，人们生产生活加速向网上转移，加剧了案件的高发。</a:t>
            </a:r>
          </a:p>
          <a:p>
            <a:pPr>
              <a:lnSpc>
                <a:spcPct val="140000"/>
              </a:lnSpc>
            </a:pP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rPr>
              <a:t>➢电信网络诈骗犯罪跨国、有组织特征日趋明显</a:t>
            </a:r>
          </a:p>
          <a:p>
            <a:pPr>
              <a:lnSpc>
                <a:spcPct val="120000"/>
              </a:lnSpc>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      诈骗集团组织严密、分工明确，呈现出多行业支撑、产业化分布、集团化运作、精细化分工、跨境式布局等跨国有组织犯罪特征。目前在柬埔寨、菲律宾、阿联酋、土耳其、缅北等国家和地区，仍有大量犯罪团伙实施诈骗活动。集团头目指挥境内人员从事买卖信息、转账洗钱等各类违法犯罪，境内境外衔接紧密，跨国有组织犯罪特征日趋明显。</a:t>
            </a:r>
          </a:p>
          <a:p>
            <a:pPr>
              <a:lnSpc>
                <a:spcPct val="110000"/>
              </a:lnSpc>
            </a:pP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rPr>
              <a:t>犯罪分子充分了解银行风险防控规则，选择风险控制“洼地”突破银行防线</a:t>
            </a:r>
          </a:p>
          <a:p>
            <a:pPr>
              <a:lnSpc>
                <a:spcPct val="130000"/>
              </a:lnSpc>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      犯罪分子以高额收益为诱饵，高价收购个人银行卡、网银Ukey、全套单位账户证照，根据公安通报，</a:t>
            </a:r>
            <a:r>
              <a:rPr lang="en-US" altLang="zh-CN"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部分地区、部分银行的高限额单位及个人账户买卖价格攀升至最高20万元，</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开户、出售、转卖、使用的黑产业链蔓延加剧。</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5560" y="699770"/>
            <a:ext cx="345630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电信网络诈骗犯罪活动形势严峻</a:t>
            </a:r>
          </a:p>
        </p:txBody>
      </p:sp>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001"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立法背景</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pic>
        <p:nvPicPr>
          <p:cNvPr id="7" name="图片 6"/>
          <p:cNvPicPr>
            <a:picLocks noChangeAspect="1"/>
          </p:cNvPicPr>
          <p:nvPr/>
        </p:nvPicPr>
        <p:blipFill>
          <a:blip r:embed="rId4"/>
          <a:stretch>
            <a:fillRect/>
          </a:stretch>
        </p:blipFill>
        <p:spPr>
          <a:xfrm>
            <a:off x="107950" y="1131570"/>
            <a:ext cx="2898775" cy="4460875"/>
          </a:xfrm>
          <a:prstGeom prst="rect">
            <a:avLst/>
          </a:prstGeom>
        </p:spPr>
      </p:pic>
      <p:pic>
        <p:nvPicPr>
          <p:cNvPr id="6" name="图片 5"/>
          <p:cNvPicPr>
            <a:picLocks noChangeAspect="1"/>
          </p:cNvPicPr>
          <p:nvPr/>
        </p:nvPicPr>
        <p:blipFill>
          <a:blip r:embed="rId5"/>
          <a:stretch>
            <a:fillRect/>
          </a:stretch>
        </p:blipFill>
        <p:spPr>
          <a:xfrm>
            <a:off x="3164205" y="1131570"/>
            <a:ext cx="2900680" cy="4461510"/>
          </a:xfrm>
          <a:prstGeom prst="rect">
            <a:avLst/>
          </a:prstGeom>
        </p:spPr>
      </p:pic>
      <p:pic>
        <p:nvPicPr>
          <p:cNvPr id="5" name="图片 4"/>
          <p:cNvPicPr>
            <a:picLocks noChangeAspect="1"/>
          </p:cNvPicPr>
          <p:nvPr/>
        </p:nvPicPr>
        <p:blipFill>
          <a:blip r:embed="rId6"/>
          <a:stretch>
            <a:fillRect/>
          </a:stretch>
        </p:blipFill>
        <p:spPr>
          <a:xfrm>
            <a:off x="6155690" y="1131570"/>
            <a:ext cx="2787015" cy="4469765"/>
          </a:xfrm>
          <a:prstGeom prst="rect">
            <a:avLst/>
          </a:prstGeom>
        </p:spPr>
      </p:pic>
      <p:sp>
        <p:nvSpPr>
          <p:cNvPr id="8" name="文本框 7"/>
          <p:cNvSpPr txBox="1"/>
          <p:nvPr/>
        </p:nvSpPr>
        <p:spPr>
          <a:xfrm>
            <a:off x="172085" y="735330"/>
            <a:ext cx="4389755"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犯罪团伙收购各行银行账户最新价格行情</a:t>
            </a:r>
          </a:p>
        </p:txBody>
      </p:sp>
      <p:pic>
        <p:nvPicPr>
          <p:cNvPr id="4" name="图片 3" descr="横-红标-选中安"/>
          <p:cNvPicPr>
            <a:picLocks noChangeAspect="1"/>
          </p:cNvPicPr>
          <p:nvPr>
            <p:custDataLst>
              <p:tags r:id="rId1"/>
            </p:custDataLst>
          </p:nvPr>
        </p:nvPicPr>
        <p:blipFill>
          <a:blip r:embed="rId7"/>
          <a:stretch>
            <a:fillRect/>
          </a:stretch>
        </p:blipFill>
        <p:spPr>
          <a:xfrm>
            <a:off x="7524115" y="195580"/>
            <a:ext cx="1376680" cy="2565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001"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立法背景</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4" name="文本框 3"/>
          <p:cNvSpPr txBox="1"/>
          <p:nvPr/>
        </p:nvSpPr>
        <p:spPr>
          <a:xfrm>
            <a:off x="107950" y="699770"/>
            <a:ext cx="8934450" cy="829945"/>
          </a:xfrm>
          <a:prstGeom prst="rect">
            <a:avLst/>
          </a:prstGeom>
          <a:noFill/>
        </p:spPr>
        <p:txBody>
          <a:bodyPr wrap="square">
            <a:spAutoFit/>
          </a:bodyPr>
          <a:lstStyle/>
          <a:p>
            <a:pPr indent="467995">
              <a:lnSpc>
                <a:spcPct val="150000"/>
              </a:lnSpc>
              <a:buClr>
                <a:schemeClr val="tx1"/>
              </a:buCl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2022年9月2日第十三届全国人大常委会第三十六次会议审议通过反电信网络诈骗法，《中华人民共和国反电信网络诈骗法》，于</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年12月1日正式施行。</a:t>
            </a:r>
          </a:p>
        </p:txBody>
      </p:sp>
      <p:sp>
        <p:nvSpPr>
          <p:cNvPr id="5" name="文本框 4"/>
          <p:cNvSpPr txBox="1"/>
          <p:nvPr/>
        </p:nvSpPr>
        <p:spPr>
          <a:xfrm>
            <a:off x="287020" y="1672590"/>
            <a:ext cx="8460740" cy="3107690"/>
          </a:xfrm>
          <a:prstGeom prst="rect">
            <a:avLst/>
          </a:prstGeom>
          <a:noFill/>
        </p:spPr>
        <p:txBody>
          <a:bodyPr wrap="square" rtlCol="0">
            <a:spAutoFit/>
          </a:bodyPr>
          <a:lstStyle/>
          <a:p>
            <a:pPr marL="285750" indent="-285750">
              <a:buFont typeface="Wingdings" panose="05000000000000000000" charset="0"/>
              <a:buChar char="u"/>
            </a:pPr>
            <a:r>
              <a:rPr lang="zh-CN" altLang="en-US">
                <a:latin typeface="微软雅黑" panose="020B0503020204020204" pitchFamily="34" charset="-122"/>
                <a:ea typeface="微软雅黑" panose="020B0503020204020204" pitchFamily="34" charset="-122"/>
              </a:rPr>
              <a:t>立法意义</a:t>
            </a:r>
          </a:p>
          <a:p>
            <a:pPr indent="0">
              <a:buFont typeface="Wingdings" panose="05000000000000000000" charset="0"/>
              <a:buNone/>
            </a:pPr>
            <a:endParaRPr lang="zh-CN" altLang="en-US" b="1"/>
          </a:p>
          <a:p>
            <a:pPr marL="285750" indent="-285750">
              <a:buFont typeface="Wingdings" panose="05000000000000000000" charset="0"/>
              <a:buChar char="Ø"/>
            </a:pPr>
            <a:r>
              <a:rPr lang="zh-CN" altLang="en-US" sz="1600" b="1" u="sng">
                <a:latin typeface="微软雅黑" panose="020B0503020204020204" pitchFamily="34" charset="-122"/>
                <a:ea typeface="微软雅黑" panose="020B0503020204020204" pitchFamily="34" charset="-122"/>
                <a:cs typeface="微软雅黑" panose="020B0503020204020204" pitchFamily="34" charset="-122"/>
              </a:rPr>
              <a:t>自上而下立法，贯彻落实党中央决策部署</a:t>
            </a:r>
            <a:r>
              <a:rPr lang="en-US" altLang="zh-CN" sz="1600" u="sng">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600" u="sng">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None/>
            </a:pPr>
            <a:r>
              <a:rPr lang="en-US" altLang="zh-CN" sz="1600" u="sng">
                <a:latin typeface="微软雅黑" panose="020B0503020204020204" pitchFamily="34" charset="-122"/>
                <a:ea typeface="微软雅黑" panose="020B0503020204020204" pitchFamily="34" charset="-122"/>
                <a:cs typeface="微软雅黑" panose="020B0503020204020204" pitchFamily="34" charset="-122"/>
              </a:rPr>
              <a:t>     </a:t>
            </a:r>
          </a:p>
          <a:p>
            <a:pPr indent="0">
              <a:buFont typeface="Wingdings" panose="05000000000000000000" charset="0"/>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习近平总书记高度重视打击治理电信网络诈骗犯罪工作，2021年4月、6月多次作出重要指示批示，就加强法律制度建设等提出明确要求。人大法工委组织起草本法律。</a:t>
            </a:r>
          </a:p>
          <a:p>
            <a:pPr indent="0">
              <a:buFont typeface="Wingdings" panose="05000000000000000000" charset="0"/>
              <a:buNone/>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Ø"/>
            </a:pPr>
            <a:r>
              <a:rPr lang="zh-CN" altLang="en-US" sz="1600" b="1" u="sng">
                <a:latin typeface="微软雅黑" panose="020B0503020204020204" pitchFamily="34" charset="-122"/>
                <a:ea typeface="微软雅黑" panose="020B0503020204020204" pitchFamily="34" charset="-122"/>
                <a:cs typeface="微软雅黑" panose="020B0503020204020204" pitchFamily="34" charset="-122"/>
              </a:rPr>
              <a:t>坚持以人民为中心的必然要求</a:t>
            </a:r>
          </a:p>
          <a:p>
            <a:pPr indent="0">
              <a:buFont typeface="Wingdings" panose="05000000000000000000" charset="0"/>
              <a:buNone/>
            </a:pPr>
            <a:endParaRPr lang="zh-CN" altLang="en-US" sz="1600" u="sng">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电信网络诈骗犯罪活动成为当前发案最高、损失最大、群众反响最强烈的突出犯罪，严重危害人民群众获得感、幸福感、安全感。需要进一步完善制度，坚决打击治理，维护人民群众切身利益。</a:t>
            </a:r>
          </a:p>
        </p:txBody>
      </p:sp>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001"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内容概述</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grpSp>
        <p:nvGrpSpPr>
          <p:cNvPr id="49" name="组合 48"/>
          <p:cNvGrpSpPr/>
          <p:nvPr/>
        </p:nvGrpSpPr>
        <p:grpSpPr>
          <a:xfrm>
            <a:off x="1273175" y="843915"/>
            <a:ext cx="7750162" cy="408940"/>
            <a:chOff x="1945" y="1102"/>
            <a:chExt cx="12455" cy="644"/>
          </a:xfrm>
        </p:grpSpPr>
        <p:sp>
          <p:nvSpPr>
            <p:cNvPr id="28" name="等腰三角形 27"/>
            <p:cNvSpPr/>
            <p:nvPr/>
          </p:nvSpPr>
          <p:spPr>
            <a:xfrm>
              <a:off x="1945" y="1102"/>
              <a:ext cx="12455" cy="64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5499" y="1215"/>
              <a:ext cx="6249" cy="531"/>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中华人民共和国反电信网络诈骗法</a:t>
              </a:r>
            </a:p>
          </p:txBody>
        </p:sp>
      </p:grpSp>
      <p:grpSp>
        <p:nvGrpSpPr>
          <p:cNvPr id="43" name="组合 42"/>
          <p:cNvGrpSpPr/>
          <p:nvPr/>
        </p:nvGrpSpPr>
        <p:grpSpPr>
          <a:xfrm>
            <a:off x="36195" y="1352550"/>
            <a:ext cx="1508760" cy="499110"/>
            <a:chOff x="63" y="4083"/>
            <a:chExt cx="2376" cy="678"/>
          </a:xfrm>
        </p:grpSpPr>
        <p:sp>
          <p:nvSpPr>
            <p:cNvPr id="44" name="矩形 43"/>
            <p:cNvSpPr/>
            <p:nvPr/>
          </p:nvSpPr>
          <p:spPr>
            <a:xfrm>
              <a:off x="170" y="4083"/>
              <a:ext cx="1688" cy="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63" y="4148"/>
              <a:ext cx="2376" cy="542"/>
            </a:xfrm>
            <a:prstGeom prst="rect">
              <a:avLst/>
            </a:prstGeom>
            <a:noFill/>
          </p:spPr>
          <p:txBody>
            <a:bodyPr wrap="square" rtlCol="0">
              <a:spAutoFit/>
            </a:bodyPr>
            <a:lstStyle/>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第一章</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总则</a:t>
              </a:r>
              <a:endPar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p>
          </p:txBody>
        </p:sp>
      </p:grpSp>
      <p:grpSp>
        <p:nvGrpSpPr>
          <p:cNvPr id="55" name="组合 54"/>
          <p:cNvGrpSpPr/>
          <p:nvPr/>
        </p:nvGrpSpPr>
        <p:grpSpPr>
          <a:xfrm>
            <a:off x="1259840" y="1347470"/>
            <a:ext cx="7896225" cy="504190"/>
            <a:chOff x="1984" y="2122"/>
            <a:chExt cx="12435" cy="794"/>
          </a:xfrm>
        </p:grpSpPr>
        <p:sp>
          <p:nvSpPr>
            <p:cNvPr id="50" name="矩形 49"/>
            <p:cNvSpPr/>
            <p:nvPr/>
          </p:nvSpPr>
          <p:spPr>
            <a:xfrm>
              <a:off x="1984" y="2122"/>
              <a:ext cx="12246" cy="794"/>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984" y="2205"/>
              <a:ext cx="12435" cy="628"/>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明确指导思想、基本原则、目标任务：</a:t>
              </a:r>
              <a:r>
                <a:rPr lang="zh-CN" altLang="en-US" sz="1000">
                  <a:latin typeface="微软雅黑" panose="020B0503020204020204" pitchFamily="34" charset="-122"/>
                  <a:ea typeface="微软雅黑" panose="020B0503020204020204" pitchFamily="34" charset="-122"/>
                </a:rPr>
                <a:t>坚持以人民为中心，统筹发展和安全；坚持系统观念、法治思维，注重源头治理、综合治理；坚持齐抓共管、群防群治，全面落实打防管控各项措施，加强社会宣传教育防范；坚持精准防治，保障正常生产经营活动和群众生活便利。</a:t>
              </a:r>
            </a:p>
          </p:txBody>
        </p:sp>
      </p:grpSp>
      <p:grpSp>
        <p:nvGrpSpPr>
          <p:cNvPr id="52" name="组合 51"/>
          <p:cNvGrpSpPr/>
          <p:nvPr/>
        </p:nvGrpSpPr>
        <p:grpSpPr>
          <a:xfrm>
            <a:off x="0" y="1995805"/>
            <a:ext cx="1508760" cy="499110"/>
            <a:chOff x="6" y="4083"/>
            <a:chExt cx="2376" cy="678"/>
          </a:xfrm>
        </p:grpSpPr>
        <p:sp>
          <p:nvSpPr>
            <p:cNvPr id="53" name="矩形 52"/>
            <p:cNvSpPr/>
            <p:nvPr/>
          </p:nvSpPr>
          <p:spPr>
            <a:xfrm>
              <a:off x="170" y="4083"/>
              <a:ext cx="1688" cy="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6" y="4181"/>
              <a:ext cx="2376" cy="542"/>
            </a:xfrm>
            <a:prstGeom prst="rect">
              <a:avLst/>
            </a:prstGeom>
            <a:noFill/>
          </p:spPr>
          <p:txBody>
            <a:bodyPr wrap="square" rtlCol="0">
              <a:spAutoFit/>
            </a:bodyPr>
            <a:lstStyle/>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电信治理</a:t>
              </a:r>
            </a:p>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9-14</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p>
          </p:txBody>
        </p:sp>
      </p:grpSp>
      <p:grpSp>
        <p:nvGrpSpPr>
          <p:cNvPr id="56" name="组合 55"/>
          <p:cNvGrpSpPr/>
          <p:nvPr/>
        </p:nvGrpSpPr>
        <p:grpSpPr>
          <a:xfrm>
            <a:off x="1273175" y="1990725"/>
            <a:ext cx="7896225" cy="504190"/>
            <a:chOff x="1984" y="2122"/>
            <a:chExt cx="12435" cy="794"/>
          </a:xfrm>
        </p:grpSpPr>
        <p:sp>
          <p:nvSpPr>
            <p:cNvPr id="57" name="矩形 56"/>
            <p:cNvSpPr/>
            <p:nvPr/>
          </p:nvSpPr>
          <p:spPr>
            <a:xfrm>
              <a:off x="1984" y="2122"/>
              <a:ext cx="12246" cy="794"/>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1984" y="2205"/>
              <a:ext cx="12435" cy="628"/>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规范电信业务经营者及电信主管部门的反诈职责：</a:t>
              </a:r>
              <a:r>
                <a:rPr lang="zh-CN" altLang="en-US" sz="1000">
                  <a:latin typeface="微软雅黑" panose="020B0503020204020204" pitchFamily="34" charset="-122"/>
                  <a:ea typeface="微软雅黑" panose="020B0503020204020204" pitchFamily="34" charset="-122"/>
                </a:rPr>
                <a:t>落实电话用户真实身份信息登记制度；办理电话卡不得超出规定数量；严格登记物联网卡用户身份信息；不得非法制造、买卖、提供或者使用设备、软件等。</a:t>
              </a:r>
            </a:p>
          </p:txBody>
        </p:sp>
      </p:grpSp>
      <p:grpSp>
        <p:nvGrpSpPr>
          <p:cNvPr id="59" name="组合 58"/>
          <p:cNvGrpSpPr/>
          <p:nvPr/>
        </p:nvGrpSpPr>
        <p:grpSpPr>
          <a:xfrm>
            <a:off x="0" y="2610485"/>
            <a:ext cx="1508760" cy="499110"/>
            <a:chOff x="6" y="4083"/>
            <a:chExt cx="2376" cy="678"/>
          </a:xfrm>
        </p:grpSpPr>
        <p:sp>
          <p:nvSpPr>
            <p:cNvPr id="60" name="矩形 59"/>
            <p:cNvSpPr/>
            <p:nvPr/>
          </p:nvSpPr>
          <p:spPr>
            <a:xfrm>
              <a:off x="170" y="4083"/>
              <a:ext cx="1688" cy="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6" y="4181"/>
              <a:ext cx="2376" cy="542"/>
            </a:xfrm>
            <a:prstGeom prst="rect">
              <a:avLst/>
            </a:prstGeom>
            <a:noFill/>
          </p:spPr>
          <p:txBody>
            <a:bodyPr wrap="square" rtlCol="0">
              <a:spAutoFit/>
            </a:bodyPr>
            <a:lstStyle/>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第三章</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金融治理</a:t>
              </a:r>
            </a:p>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15-20</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p>
          </p:txBody>
        </p:sp>
      </p:grpSp>
      <p:grpSp>
        <p:nvGrpSpPr>
          <p:cNvPr id="62" name="组合 61"/>
          <p:cNvGrpSpPr/>
          <p:nvPr/>
        </p:nvGrpSpPr>
        <p:grpSpPr>
          <a:xfrm>
            <a:off x="1273175" y="2610485"/>
            <a:ext cx="7776210" cy="553085"/>
            <a:chOff x="1984" y="2122"/>
            <a:chExt cx="12246" cy="871"/>
          </a:xfrm>
        </p:grpSpPr>
        <p:sp>
          <p:nvSpPr>
            <p:cNvPr id="63" name="矩形 62"/>
            <p:cNvSpPr/>
            <p:nvPr/>
          </p:nvSpPr>
          <p:spPr>
            <a:xfrm>
              <a:off x="1984" y="2122"/>
              <a:ext cx="12246" cy="794"/>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1984" y="2122"/>
              <a:ext cx="12225" cy="871"/>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规范金融行业及人民银行、银保监等金融管理部门的反诈职责：</a:t>
              </a:r>
              <a:r>
                <a:rPr lang="zh-CN" altLang="en-US" sz="1000">
                  <a:latin typeface="微软雅黑" panose="020B0503020204020204" pitchFamily="34" charset="-122"/>
                  <a:ea typeface="微软雅黑" panose="020B0503020204020204" pitchFamily="34" charset="-122"/>
                </a:rPr>
                <a:t>落实金融机构尽职调查职责、落实实人实名、开户数量限制和风险管理、企业账户管理措施、监测识别处置涉诈异常账户和可疑交易、交易信息透传、涉诈资金即时查询、紧急止付、快速冻结、及时解冻和资金返还制度。</a:t>
              </a:r>
            </a:p>
          </p:txBody>
        </p:sp>
      </p:grpSp>
      <p:grpSp>
        <p:nvGrpSpPr>
          <p:cNvPr id="65" name="组合 64"/>
          <p:cNvGrpSpPr/>
          <p:nvPr/>
        </p:nvGrpSpPr>
        <p:grpSpPr>
          <a:xfrm>
            <a:off x="0" y="3219450"/>
            <a:ext cx="1401445" cy="499110"/>
            <a:chOff x="6" y="4083"/>
            <a:chExt cx="2207" cy="678"/>
          </a:xfrm>
        </p:grpSpPr>
        <p:sp>
          <p:nvSpPr>
            <p:cNvPr id="66" name="矩形 65"/>
            <p:cNvSpPr/>
            <p:nvPr/>
          </p:nvSpPr>
          <p:spPr>
            <a:xfrm>
              <a:off x="170" y="4083"/>
              <a:ext cx="1688" cy="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6" y="4181"/>
              <a:ext cx="2207" cy="542"/>
            </a:xfrm>
            <a:prstGeom prst="rect">
              <a:avLst/>
            </a:prstGeom>
            <a:noFill/>
          </p:spPr>
          <p:txBody>
            <a:bodyPr wrap="square" rtlCol="0">
              <a:spAutoFit/>
            </a:bodyPr>
            <a:lstStyle/>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第四章</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互联网治</a:t>
              </a:r>
            </a:p>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理</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21-26</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p>
          </p:txBody>
        </p:sp>
      </p:grpSp>
      <p:grpSp>
        <p:nvGrpSpPr>
          <p:cNvPr id="68" name="组合 67"/>
          <p:cNvGrpSpPr/>
          <p:nvPr/>
        </p:nvGrpSpPr>
        <p:grpSpPr>
          <a:xfrm>
            <a:off x="1259840" y="3214370"/>
            <a:ext cx="7783195" cy="504190"/>
            <a:chOff x="1984" y="2122"/>
            <a:chExt cx="12257" cy="794"/>
          </a:xfrm>
        </p:grpSpPr>
        <p:sp>
          <p:nvSpPr>
            <p:cNvPr id="69" name="矩形 68"/>
            <p:cNvSpPr/>
            <p:nvPr/>
          </p:nvSpPr>
          <p:spPr>
            <a:xfrm>
              <a:off x="1984" y="2122"/>
              <a:ext cx="12246" cy="794"/>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2016" y="2205"/>
              <a:ext cx="12225" cy="628"/>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规范互联网服务提供者的反诈职责：</a:t>
              </a:r>
              <a:r>
                <a:rPr lang="zh-CN" altLang="en-US" sz="1000">
                  <a:latin typeface="微软雅黑" panose="020B0503020204020204" pitchFamily="34" charset="-122"/>
                  <a:ea typeface="微软雅黑" panose="020B0503020204020204" pitchFamily="34" charset="-122"/>
                </a:rPr>
                <a:t>获取客户真实身份信息，对监测异常的涉诈账号应重新核验，根据国家规定采取限制功能、暂停</a:t>
              </a:r>
            </a:p>
            <a:p>
              <a:r>
                <a:rPr lang="zh-CN" altLang="en-US" sz="1000">
                  <a:latin typeface="微软雅黑" panose="020B0503020204020204" pitchFamily="34" charset="-122"/>
                  <a:ea typeface="微软雅黑" panose="020B0503020204020204" pitchFamily="34" charset="-122"/>
                </a:rPr>
                <a:t>服务等处置；不得为他人实施电信网络诈骗活动提供支持等。</a:t>
              </a:r>
            </a:p>
          </p:txBody>
        </p:sp>
      </p:grpSp>
      <p:grpSp>
        <p:nvGrpSpPr>
          <p:cNvPr id="71" name="组合 70"/>
          <p:cNvGrpSpPr/>
          <p:nvPr/>
        </p:nvGrpSpPr>
        <p:grpSpPr>
          <a:xfrm>
            <a:off x="0" y="3867785"/>
            <a:ext cx="1401445" cy="499110"/>
            <a:chOff x="6" y="4083"/>
            <a:chExt cx="2207" cy="678"/>
          </a:xfrm>
        </p:grpSpPr>
        <p:sp>
          <p:nvSpPr>
            <p:cNvPr id="72" name="矩形 71"/>
            <p:cNvSpPr/>
            <p:nvPr/>
          </p:nvSpPr>
          <p:spPr>
            <a:xfrm>
              <a:off x="170" y="4083"/>
              <a:ext cx="1688" cy="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6" y="4181"/>
              <a:ext cx="2207" cy="542"/>
            </a:xfrm>
            <a:prstGeom prst="rect">
              <a:avLst/>
            </a:prstGeom>
            <a:noFill/>
          </p:spPr>
          <p:txBody>
            <a:bodyPr wrap="square" rtlCol="0">
              <a:spAutoFit/>
            </a:bodyPr>
            <a:lstStyle/>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第五章</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综合措施</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p>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27-37</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p>
          </p:txBody>
        </p:sp>
      </p:grpSp>
      <p:grpSp>
        <p:nvGrpSpPr>
          <p:cNvPr id="74" name="组合 73"/>
          <p:cNvGrpSpPr/>
          <p:nvPr/>
        </p:nvGrpSpPr>
        <p:grpSpPr>
          <a:xfrm>
            <a:off x="1270000" y="3841115"/>
            <a:ext cx="7779385" cy="553085"/>
            <a:chOff x="1984" y="2079"/>
            <a:chExt cx="12251" cy="871"/>
          </a:xfrm>
        </p:grpSpPr>
        <p:sp>
          <p:nvSpPr>
            <p:cNvPr id="75" name="矩形 74"/>
            <p:cNvSpPr/>
            <p:nvPr/>
          </p:nvSpPr>
          <p:spPr>
            <a:xfrm>
              <a:off x="1984" y="2122"/>
              <a:ext cx="12246" cy="794"/>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2011" y="2079"/>
              <a:ext cx="12224" cy="871"/>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提出公安、电信、金融、互联网等各方联合反诈的具体举措：</a:t>
              </a:r>
              <a:r>
                <a:rPr lang="zh-CN" altLang="en-US" sz="1000">
                  <a:latin typeface="微软雅黑" panose="020B0503020204020204" pitchFamily="34" charset="-122"/>
                  <a:ea typeface="微软雅黑" panose="020B0503020204020204" pitchFamily="34" charset="-122"/>
                </a:rPr>
                <a:t>公安机关建立完善打击治理电信网络诈骗工作机制；金融、电信、网信部门依照职责对银行业金融机构、非银行支付机构、电信业务经营者、互联网服务提供者落实本法规定情况进行监督检查；个人信息处理者加强个人信息保护等。</a:t>
              </a:r>
            </a:p>
          </p:txBody>
        </p:sp>
      </p:grpSp>
      <p:grpSp>
        <p:nvGrpSpPr>
          <p:cNvPr id="77" name="组合 76"/>
          <p:cNvGrpSpPr/>
          <p:nvPr/>
        </p:nvGrpSpPr>
        <p:grpSpPr>
          <a:xfrm>
            <a:off x="0" y="5163820"/>
            <a:ext cx="1401445" cy="499110"/>
            <a:chOff x="6" y="4083"/>
            <a:chExt cx="2207" cy="678"/>
          </a:xfrm>
        </p:grpSpPr>
        <p:sp>
          <p:nvSpPr>
            <p:cNvPr id="78" name="矩形 77"/>
            <p:cNvSpPr/>
            <p:nvPr/>
          </p:nvSpPr>
          <p:spPr>
            <a:xfrm>
              <a:off x="170" y="4083"/>
              <a:ext cx="1688" cy="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6" y="4181"/>
              <a:ext cx="2207" cy="542"/>
            </a:xfrm>
            <a:prstGeom prst="rect">
              <a:avLst/>
            </a:prstGeom>
            <a:noFill/>
          </p:spPr>
          <p:txBody>
            <a:bodyPr wrap="square" rtlCol="0">
              <a:spAutoFit/>
            </a:bodyPr>
            <a:lstStyle/>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第七章</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附则</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p>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49-50</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p>
          </p:txBody>
        </p:sp>
      </p:grpSp>
      <p:grpSp>
        <p:nvGrpSpPr>
          <p:cNvPr id="80" name="组合 79"/>
          <p:cNvGrpSpPr/>
          <p:nvPr/>
        </p:nvGrpSpPr>
        <p:grpSpPr>
          <a:xfrm>
            <a:off x="1259840" y="4515485"/>
            <a:ext cx="7882255" cy="504190"/>
            <a:chOff x="1984" y="2122"/>
            <a:chExt cx="12413" cy="794"/>
          </a:xfrm>
        </p:grpSpPr>
        <p:sp>
          <p:nvSpPr>
            <p:cNvPr id="81" name="矩形 80"/>
            <p:cNvSpPr/>
            <p:nvPr/>
          </p:nvSpPr>
          <p:spPr>
            <a:xfrm>
              <a:off x="1984" y="2122"/>
              <a:ext cx="12246" cy="794"/>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2173" y="2330"/>
              <a:ext cx="12224" cy="386"/>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明确从事电诈活动的单位和个人的法律责任：</a:t>
              </a:r>
              <a:r>
                <a:rPr lang="zh-CN" altLang="en-US" sz="1000">
                  <a:latin typeface="微软雅黑" panose="020B0503020204020204" pitchFamily="34" charset="-122"/>
                  <a:ea typeface="微软雅黑" panose="020B0503020204020204" pitchFamily="34" charset="-122"/>
                </a:rPr>
                <a:t>明确电信、金融、互联网企业违反本法规定的法律责任。</a:t>
              </a:r>
            </a:p>
          </p:txBody>
        </p:sp>
      </p:grpSp>
      <p:grpSp>
        <p:nvGrpSpPr>
          <p:cNvPr id="83" name="组合 82"/>
          <p:cNvGrpSpPr/>
          <p:nvPr/>
        </p:nvGrpSpPr>
        <p:grpSpPr>
          <a:xfrm>
            <a:off x="0" y="4515485"/>
            <a:ext cx="1401445" cy="499110"/>
            <a:chOff x="6" y="4083"/>
            <a:chExt cx="2207" cy="678"/>
          </a:xfrm>
        </p:grpSpPr>
        <p:sp>
          <p:nvSpPr>
            <p:cNvPr id="84" name="矩形 83"/>
            <p:cNvSpPr/>
            <p:nvPr/>
          </p:nvSpPr>
          <p:spPr>
            <a:xfrm>
              <a:off x="170" y="4083"/>
              <a:ext cx="1688" cy="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6" y="4181"/>
              <a:ext cx="2207" cy="542"/>
            </a:xfrm>
            <a:prstGeom prst="rect">
              <a:avLst/>
            </a:prstGeom>
            <a:noFill/>
          </p:spPr>
          <p:txBody>
            <a:bodyPr wrap="square" rtlCol="0">
              <a:spAutoFit/>
            </a:bodyPr>
            <a:lstStyle/>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第六章</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法律责任</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p>
            <a:p>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38-48</a:t>
              </a: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p>
          </p:txBody>
        </p:sp>
      </p:grpSp>
      <p:grpSp>
        <p:nvGrpSpPr>
          <p:cNvPr id="86" name="组合 85"/>
          <p:cNvGrpSpPr/>
          <p:nvPr/>
        </p:nvGrpSpPr>
        <p:grpSpPr>
          <a:xfrm>
            <a:off x="1267460" y="5158740"/>
            <a:ext cx="7778750" cy="504190"/>
            <a:chOff x="1980" y="2122"/>
            <a:chExt cx="12250" cy="794"/>
          </a:xfrm>
        </p:grpSpPr>
        <p:sp>
          <p:nvSpPr>
            <p:cNvPr id="87" name="矩形 86"/>
            <p:cNvSpPr/>
            <p:nvPr/>
          </p:nvSpPr>
          <p:spPr>
            <a:xfrm>
              <a:off x="1984" y="2122"/>
              <a:ext cx="12246" cy="794"/>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p:cNvSpPr txBox="1"/>
            <p:nvPr/>
          </p:nvSpPr>
          <p:spPr>
            <a:xfrm>
              <a:off x="1980" y="2205"/>
              <a:ext cx="12224" cy="628"/>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反电信网络诈骗工作涉及的有关管理和责任制度</a:t>
              </a:r>
              <a:r>
                <a:rPr lang="zh-CN" altLang="en-US" sz="1000">
                  <a:latin typeface="微软雅黑" panose="020B0503020204020204" pitchFamily="34" charset="-122"/>
                  <a:ea typeface="微软雅黑" panose="020B0503020204020204" pitchFamily="34" charset="-122"/>
                </a:rPr>
                <a:t>，本法没有规定的，适用《中华人民共和国网络安全法》、《中华人民共和国个人信</a:t>
              </a:r>
            </a:p>
            <a:p>
              <a:r>
                <a:rPr lang="zh-CN" altLang="en-US" sz="1000">
                  <a:latin typeface="微软雅黑" panose="020B0503020204020204" pitchFamily="34" charset="-122"/>
                  <a:ea typeface="微软雅黑" panose="020B0503020204020204" pitchFamily="34" charset="-122"/>
                </a:rPr>
                <a:t>息保护法》、《中华人民共和国反洗钱法》等相关法律规定。</a:t>
              </a:r>
            </a:p>
          </p:txBody>
        </p:sp>
      </p:grpSp>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239"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金融治理具体内容</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100" name="文本框 99"/>
          <p:cNvSpPr txBox="1"/>
          <p:nvPr/>
        </p:nvSpPr>
        <p:spPr>
          <a:xfrm>
            <a:off x="150495" y="1203960"/>
            <a:ext cx="8993505" cy="4072890"/>
          </a:xfrm>
          <a:prstGeom prst="rect">
            <a:avLst/>
          </a:prstGeom>
          <a:noFill/>
          <a:ln w="9525">
            <a:noFill/>
          </a:ln>
        </p:spPr>
        <p:txBody>
          <a:bodyPr wrap="square">
            <a:spAutoFit/>
          </a:bodyPr>
          <a:lstStyle/>
          <a:p>
            <a:pPr indent="266700">
              <a:lnSpc>
                <a:spcPct val="120000"/>
              </a:lnSpc>
            </a:pP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C00000"/>
                </a:solidFill>
                <a:latin typeface="微软雅黑" panose="020B0503020204020204" pitchFamily="34" charset="-122"/>
                <a:ea typeface="微软雅黑" panose="020B0503020204020204" pitchFamily="34" charset="-122"/>
                <a:cs typeface="+mn-ea"/>
                <a:sym typeface="+mn-ea"/>
              </a:rPr>
              <a:t>要求银行在支付结算业务存续期间，建立客户尽职调查制度以及异常开户情形防控机制，落实开户数量限制，采取风险管理措施，防范银行账户用于电信网络诈骗活动</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66700">
              <a:lnSpc>
                <a:spcPct val="120000"/>
              </a:lnSpc>
            </a:pPr>
            <a:endPar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20000"/>
              </a:lnSpc>
            </a:pP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第十五条</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 银行业金融机构、非银行支付机构为客户开立银行账户、支付账户及提供支付结算服务，和与客户业务关系存续期间，应当</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建立客户尽职调查制度</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依法识别受益所有人，采取相应风险管理措施</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，防范银行账户、支付账户等被用于电信网络诈骗活动。</a:t>
            </a:r>
            <a:endParaRPr lang="zh-CN" altLang="en-US" sz="1200" b="1" dirty="0">
              <a:solidFill>
                <a:srgbClr val="C00000"/>
              </a:solidFill>
              <a:latin typeface="微软雅黑" panose="020B0503020204020204" pitchFamily="34" charset="-122"/>
              <a:ea typeface="微软雅黑" panose="020B0503020204020204" pitchFamily="34" charset="-122"/>
              <a:cs typeface="+mn-ea"/>
              <a:sym typeface="+mn-ea"/>
            </a:endParaRPr>
          </a:p>
          <a:p>
            <a:pPr indent="266700">
              <a:lnSpc>
                <a:spcPct val="120000"/>
              </a:lnSpc>
            </a:pPr>
            <a:endPar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20000"/>
              </a:lnSpc>
            </a:pP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第十六条</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开立银行账户、支付账户不得超出国家有关规定限制的数量。</a:t>
            </a:r>
            <a:endPar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2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对经识别存在异常开户情形的，银行业金融机构、非银行支付机构有权加强核查或者拒绝开户。</a:t>
            </a:r>
          </a:p>
          <a:p>
            <a:pPr indent="266700">
              <a:lnSpc>
                <a:spcPct val="12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中国人民银行、国务院银行业监督管理机构组织有关清算机构建立跨机构开户数量核验机制和风险信息共享机制，并为客户提供查询名下银行账户、支付账户的便捷渠道。银行业金融机构、非银行支付机构应当按照国家有关规定提供开户情况和有关风险信息。相关信息不得用于反电信网络诈骗以外的其他用途。</a:t>
            </a:r>
            <a:endParaRPr lang="en-US" altLang="zh-CN" sz="1200" b="1" dirty="0">
              <a:solidFill>
                <a:srgbClr val="C00000"/>
              </a:solidFill>
              <a:latin typeface="微软雅黑" panose="020B0503020204020204" pitchFamily="34" charset="-122"/>
              <a:ea typeface="微软雅黑" panose="020B0503020204020204" pitchFamily="34" charset="-122"/>
              <a:cs typeface="+mn-ea"/>
              <a:sym typeface="+mn-ea"/>
            </a:endParaRPr>
          </a:p>
          <a:p>
            <a:pPr indent="266700">
              <a:lnSpc>
                <a:spcPct val="120000"/>
              </a:lnSpc>
            </a:pPr>
            <a:endPar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20000"/>
              </a:lnSpc>
            </a:pP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第十七条</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 银行业金融机构、非银行支付机构应当</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建立开立企业账户异常情形的风险防控机制</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。金融、电信、市场监管、税务等有关部门建立开立企业账户相关信息共享查询系统，提供联网核查服务。</a:t>
            </a:r>
          </a:p>
          <a:p>
            <a:pPr indent="266700">
              <a:lnSpc>
                <a:spcPct val="120000"/>
              </a:lnSpc>
            </a:pPr>
            <a:endPar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20000"/>
              </a:lnSpc>
            </a:pPr>
            <a:endPar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20000"/>
              </a:lnSpc>
            </a:pPr>
            <a:endPar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2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239"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rPr>
              <a:t>金融治理具体内容</a:t>
            </a: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2" name="Freeform 29"/>
          <p:cNvSpPr/>
          <p:nvPr/>
        </p:nvSpPr>
        <p:spPr bwMode="auto">
          <a:xfrm>
            <a:off x="108000" y="51881"/>
            <a:ext cx="572762" cy="51181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DCF30"/>
          </a:solidFill>
          <a:ln>
            <a:noFill/>
          </a:ln>
        </p:spPr>
        <p:txBody>
          <a:bodyPr vert="horz" wrap="square" lIns="68590" tIns="34295" rIns="68590" bIns="34295" numCol="1" anchor="t" anchorCtr="0" compatLnSpc="1"/>
          <a:lstStyle/>
          <a:p>
            <a:endParaRPr lang="zh-CN" altLang="en-US" sz="1350" dirty="0">
              <a:highlight>
                <a:srgbClr val="FFFF00"/>
              </a:highlight>
            </a:endParaRPr>
          </a:p>
        </p:txBody>
      </p:sp>
      <p:sp>
        <p:nvSpPr>
          <p:cNvPr id="100" name="文本框 99"/>
          <p:cNvSpPr txBox="1"/>
          <p:nvPr/>
        </p:nvSpPr>
        <p:spPr>
          <a:xfrm>
            <a:off x="179705" y="699770"/>
            <a:ext cx="8993505" cy="4186555"/>
          </a:xfrm>
          <a:prstGeom prst="rect">
            <a:avLst/>
          </a:prstGeom>
          <a:noFill/>
          <a:ln w="9525">
            <a:noFill/>
          </a:ln>
        </p:spPr>
        <p:txBody>
          <a:bodyPr wrap="square">
            <a:spAutoFit/>
          </a:bodyPr>
          <a:lstStyle/>
          <a:p>
            <a:pPr indent="266700">
              <a:lnSpc>
                <a:spcPct val="120000"/>
              </a:lnSpc>
            </a:pP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solidFill>
                  <a:srgbClr val="C00000"/>
                </a:solidFill>
                <a:latin typeface="微软雅黑" panose="020B0503020204020204" pitchFamily="34" charset="-122"/>
                <a:ea typeface="微软雅黑" panose="020B0503020204020204" pitchFamily="34" charset="-122"/>
                <a:cs typeface="+mn-ea"/>
                <a:sym typeface="+mn-ea"/>
              </a:rPr>
              <a:t>要求银行在支付结算业务存续期间，建立客户尽职调查制度以及异常开户情形防控机制，落实开户数量限制，采取风险管理措施，防范银行账户用于电信网络诈骗活动</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p>
          <a:p>
            <a:pPr indent="266700">
              <a:lnSpc>
                <a:spcPct val="14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第十八条</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 银行业金融机构、非银行支付机构应当对银行账户、支付账户及支付结算服务加强监测，建立完善符合电信网络诈骗活动特征的异常账户和可疑交易监测机制。</a:t>
            </a:r>
          </a:p>
          <a:p>
            <a:pPr indent="266700">
              <a:lnSpc>
                <a:spcPct val="14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中国人民银行统筹建立跨银行业金融机构、非银行支付机构的反洗钱统一监测系统，会同国务院公安部门完善与电信网络诈骗犯罪资金流转特点相适应的反洗钱可疑交易报告制度。</a:t>
            </a:r>
          </a:p>
          <a:p>
            <a:pPr indent="266700">
              <a:lnSpc>
                <a:spcPct val="14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对监测识别的异常账户和可疑交易，银行业金融机构、非银行支付机构应当根据风险情况，采取核实交易情况、重新核验身份、延迟支付结算、限制或者中止有关业务等必要的防范措施。</a:t>
            </a:r>
            <a:endPar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4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银行业金融机构、非银行支付机构依照第一款规定开展异常账户和可疑交易监测时，可以收集异常客户互联网协议地址、网卡地址、支付受理终端信息等必要的交易信息、设备位置信息。上述信息未经客户授权，不得用于反电信网络诈骗以外的其他用途。</a:t>
            </a:r>
          </a:p>
          <a:p>
            <a:pPr indent="266700">
              <a:lnSpc>
                <a:spcPct val="14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p>
          <a:p>
            <a:pPr indent="266700">
              <a:lnSpc>
                <a:spcPct val="120000"/>
              </a:lnSpc>
            </a:pP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第十九条</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 银行业金融机构、非银行支付机构应当按照国家有关规定，完整、准确传输直接提供商品或者服务的商户名称、收付款客户名称及账号等交易信息，</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保证交易信息的真实、完整和支付全流程中的一致性。</a:t>
            </a:r>
          </a:p>
          <a:p>
            <a:pPr indent="266700">
              <a:lnSpc>
                <a:spcPct val="120000"/>
              </a:lnSpc>
            </a:pPr>
            <a:endPar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20000"/>
              </a:lnSpc>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【涉诈资金及时查询、紧急止付、快速冻结、及时解冻和资金返还制度】</a:t>
            </a:r>
          </a:p>
          <a:p>
            <a:pPr indent="266700">
              <a:lnSpc>
                <a:spcPct val="120000"/>
              </a:lnSpc>
            </a:pPr>
            <a:r>
              <a:rPr lang="en-US" alt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第二十条</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 国务院公安部门会同有关部门建立完善</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电信网络诈骗涉案资金即时查询、紧急止付、快速冻结、及时解冻和资金返还制度，</a:t>
            </a:r>
            <a:r>
              <a:rPr lang="zh-CN"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明确有关条件、程序和救济措施。公安机关依法决定采取上述措施的，银行业金融机构、非银行支付机构应当予以配合。</a:t>
            </a:r>
            <a:endParaRPr lang="zh-CN" altLang="en-US" sz="12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001"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spc="100" dirty="0">
                <a:solidFill>
                  <a:schemeClr val="bg1"/>
                </a:solidFill>
                <a:latin typeface="微软雅黑" panose="020B0503020204020204" pitchFamily="34" charset="-122"/>
                <a:ea typeface="微软雅黑" panose="020B0503020204020204" pitchFamily="34" charset="-122"/>
              </a:rPr>
              <a:t>综合措施主要内容</a:t>
            </a:r>
            <a:endPar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4" name="文本框 3"/>
          <p:cNvSpPr txBox="1"/>
          <p:nvPr/>
        </p:nvSpPr>
        <p:spPr>
          <a:xfrm>
            <a:off x="107950" y="699770"/>
            <a:ext cx="8776335" cy="3969385"/>
          </a:xfrm>
          <a:prstGeom prst="rect">
            <a:avLst/>
          </a:prstGeom>
          <a:noFill/>
        </p:spPr>
        <p:txBody>
          <a:bodyPr wrap="square">
            <a:spAutoFit/>
          </a:bodyPr>
          <a:lstStyle/>
          <a:p>
            <a:pPr indent="467995" fontAlgn="auto">
              <a:lnSpc>
                <a:spcPct val="150000"/>
              </a:lnSpc>
              <a:buClr>
                <a:schemeClr val="tx1"/>
              </a:buClr>
            </a:pP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【个人信息保护】</a:t>
            </a:r>
          </a:p>
          <a:p>
            <a:pPr indent="467995" fontAlgn="auto">
              <a:lnSpc>
                <a:spcPct val="150000"/>
              </a:lnSpc>
              <a:buClr>
                <a:schemeClr val="tx1"/>
              </a:buClr>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第二十九条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个人信息处理者应当依照《中华人民共和国个人信息保护法》等法律规定，规范个人信息处理，加强个人信息保护，建立个人信息被用于电信网络诈骗的防范机制。</a:t>
            </a:r>
          </a:p>
          <a:p>
            <a:pPr indent="467995">
              <a:lnSpc>
                <a:spcPct val="150000"/>
              </a:lnSpc>
              <a:buClr>
                <a:schemeClr val="tx1"/>
              </a:buClr>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履行个人信息保护职责的部门、单位对可能被电信网络诈骗利用的物流信息、交易信息、贷款信息、医疗信息、婚介信息等实施重点保护。公安机关办理电信网络诈骗案件，应当同时查证犯罪所利用的个人信息来源，依法追究相关人员和单位责任。</a:t>
            </a:r>
          </a:p>
          <a:p>
            <a:pPr indent="467995">
              <a:lnSpc>
                <a:spcPct val="150000"/>
              </a:lnSpc>
              <a:buClr>
                <a:schemeClr val="tx1"/>
              </a:buClr>
            </a:pPr>
            <a:endParaRPr lang="zh-CN" altLang="en-US" sz="1200" b="1" dirty="0">
              <a:solidFill>
                <a:srgbClr val="C00000"/>
              </a:solidFill>
              <a:latin typeface="微软雅黑" panose="020B0503020204020204" pitchFamily="34" charset="-122"/>
              <a:ea typeface="微软雅黑" panose="020B0503020204020204" pitchFamily="34" charset="-122"/>
              <a:cs typeface="+mn-ea"/>
              <a:sym typeface="+mn-ea"/>
            </a:endParaRPr>
          </a:p>
          <a:p>
            <a:pPr indent="467995">
              <a:lnSpc>
                <a:spcPct val="150000"/>
              </a:lnSpc>
              <a:buClr>
                <a:schemeClr val="tx1"/>
              </a:buClr>
            </a:pPr>
            <a:r>
              <a:rPr lang="zh-CN" altLang="en-US" sz="1200" b="1" dirty="0">
                <a:solidFill>
                  <a:srgbClr val="C00000"/>
                </a:solidFill>
                <a:latin typeface="微软雅黑" panose="020B0503020204020204" pitchFamily="34" charset="-122"/>
                <a:ea typeface="微软雅黑" panose="020B0503020204020204" pitchFamily="34" charset="-122"/>
                <a:cs typeface="+mn-ea"/>
                <a:sym typeface="+mn-ea"/>
              </a:rPr>
              <a:t>【</a:t>
            </a:r>
            <a:r>
              <a:rPr lang="en-US" altLang="zh-CN" sz="1200" b="1">
                <a:solidFill>
                  <a:srgbClr val="C00000"/>
                </a:solidFill>
                <a:latin typeface="微软雅黑" panose="020B0503020204020204" pitchFamily="34" charset="-122"/>
                <a:ea typeface="微软雅黑" panose="020B0503020204020204" pitchFamily="34" charset="-122"/>
                <a:cs typeface="+mn-ea"/>
                <a:sym typeface="+mn-ea"/>
              </a:rPr>
              <a:t>银行</a:t>
            </a:r>
            <a:r>
              <a:rPr lang="zh-CN" altLang="en-US" sz="1200" b="1">
                <a:solidFill>
                  <a:srgbClr val="C00000"/>
                </a:solidFill>
                <a:latin typeface="微软雅黑" panose="020B0503020204020204" pitchFamily="34" charset="-122"/>
                <a:ea typeface="微软雅黑" panose="020B0503020204020204" pitchFamily="34" charset="-122"/>
                <a:cs typeface="+mn-ea"/>
                <a:sym typeface="+mn-ea"/>
              </a:rPr>
              <a:t>要对用户做好反电信网络诈骗的宣传教育、业务提示、风险提醒以及违法责任警示</a:t>
            </a:r>
            <a:r>
              <a:rPr lang="zh-CN" altLang="en-US" sz="1200" b="1" dirty="0">
                <a:solidFill>
                  <a:srgbClr val="C00000"/>
                </a:solidFill>
                <a:latin typeface="微软雅黑" panose="020B0503020204020204" pitchFamily="34" charset="-122"/>
                <a:ea typeface="微软雅黑" panose="020B0503020204020204" pitchFamily="34" charset="-122"/>
                <a:cs typeface="+mn-ea"/>
                <a:sym typeface="+mn-ea"/>
              </a:rPr>
              <a:t>】</a:t>
            </a:r>
          </a:p>
          <a:p>
            <a:pPr indent="467995">
              <a:lnSpc>
                <a:spcPct val="150000"/>
              </a:lnSpc>
              <a:buClr>
                <a:schemeClr val="tx1"/>
              </a:buClr>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第三十条</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电信业务经营者、银行业金融机构、非银行支付机构、互联网服务提供者应当对从业人员和用户开展反电信网络诈骗宣传，在有关业务活动中对防范电信网络诈骗作出提示，对本领域新出现的电信网络诈骗手段及时向用户作出提醒，对非法买卖、出租、出借本人有关卡、账户、账号等被用于电信网络诈骗的法律责任作出警示。新闻、广播、电视、文化、互联网信息服务等单位，应当面向社会有针对性地开展反电信网络诈骗宣传教育。任何单位和个人有权举报电信网络诈骗活动，有关部门应当依法及时处理，对提供有效信息的举报人依照规定给予奖励和保护。</a:t>
            </a:r>
          </a:p>
          <a:p>
            <a:pPr indent="467995">
              <a:lnSpc>
                <a:spcPct val="150000"/>
              </a:lnSpc>
              <a:buClr>
                <a:schemeClr val="tx1"/>
              </a:buClr>
            </a:pP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467995">
              <a:lnSpc>
                <a:spcPct val="150000"/>
              </a:lnSpc>
              <a:buClr>
                <a:schemeClr val="tx1"/>
              </a:buClr>
            </a:pP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Freeform 29"/>
          <p:cNvSpPr/>
          <p:nvPr/>
        </p:nvSpPr>
        <p:spPr bwMode="auto">
          <a:xfrm>
            <a:off x="108000" y="51881"/>
            <a:ext cx="572762" cy="51181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DCF30"/>
          </a:solidFill>
          <a:ln>
            <a:noFill/>
          </a:ln>
        </p:spPr>
        <p:txBody>
          <a:bodyPr vert="horz" wrap="square" lIns="68590" tIns="34295" rIns="68590" bIns="34295" numCol="1" anchor="t" anchorCtr="0" compatLnSpc="1"/>
          <a:lstStyle/>
          <a:p>
            <a:endParaRPr lang="zh-CN" altLang="en-US" sz="1350" dirty="0">
              <a:highlight>
                <a:srgbClr val="FFFF00"/>
              </a:highlight>
            </a:endParaRPr>
          </a:p>
        </p:txBody>
      </p:sp>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9144001" cy="627881"/>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54008" rtlCol="0" anchor="ctr"/>
          <a:lstStyle/>
          <a:p>
            <a:pPr algn="ctr">
              <a:lnSpc>
                <a:spcPct val="150000"/>
              </a:lnSpc>
            </a:pPr>
            <a:r>
              <a:rPr lang="zh-CN" altLang="en-US" sz="2000" b="1" spc="100" dirty="0">
                <a:solidFill>
                  <a:schemeClr val="bg1"/>
                </a:solidFill>
                <a:latin typeface="微软雅黑" panose="020B0503020204020204" pitchFamily="34" charset="-122"/>
                <a:ea typeface="微软雅黑" panose="020B0503020204020204" pitchFamily="34" charset="-122"/>
              </a:rPr>
              <a:t>综合措施主要内容</a:t>
            </a:r>
            <a:endParaRPr lang="zh-CN" altLang="en-US" sz="20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sp>
        <p:nvSpPr>
          <p:cNvPr id="3" name="AutoShape 2"/>
          <p:cNvSpPr>
            <a:spLocks noChangeAspect="1" noChangeArrowheads="1"/>
          </p:cNvSpPr>
          <p:nvPr/>
        </p:nvSpPr>
        <p:spPr bwMode="auto">
          <a:xfrm>
            <a:off x="4455982" y="2363789"/>
            <a:ext cx="228636" cy="228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t" anchorCtr="0" compatLnSpc="1"/>
          <a:lstStyle/>
          <a:p>
            <a:endParaRPr lang="zh-CN" altLang="en-US" sz="1350"/>
          </a:p>
        </p:txBody>
      </p:sp>
      <p:sp>
        <p:nvSpPr>
          <p:cNvPr id="4" name="文本框 3"/>
          <p:cNvSpPr txBox="1"/>
          <p:nvPr/>
        </p:nvSpPr>
        <p:spPr>
          <a:xfrm>
            <a:off x="107950" y="699770"/>
            <a:ext cx="8776335" cy="5029200"/>
          </a:xfrm>
          <a:prstGeom prst="rect">
            <a:avLst/>
          </a:prstGeom>
          <a:noFill/>
        </p:spPr>
        <p:txBody>
          <a:bodyPr wrap="square">
            <a:spAutoFit/>
          </a:bodyPr>
          <a:lstStyle/>
          <a:p>
            <a:pPr indent="467995" fontAlgn="auto">
              <a:lnSpc>
                <a:spcPct val="150000"/>
              </a:lnSpc>
              <a:buClr>
                <a:schemeClr val="tx1"/>
              </a:buClr>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indent="467995">
              <a:lnSpc>
                <a:spcPct val="150000"/>
              </a:lnSpc>
              <a:buClr>
                <a:schemeClr val="tx1"/>
              </a:buClr>
            </a:pPr>
            <a:r>
              <a:rPr lang="zh-CN" altLang="en-US" sz="1200" b="1" dirty="0">
                <a:solidFill>
                  <a:srgbClr val="B70000"/>
                </a:solidFill>
                <a:latin typeface="微软雅黑" panose="020B0503020204020204" pitchFamily="34" charset="-122"/>
                <a:ea typeface="微软雅黑" panose="020B0503020204020204" pitchFamily="34" charset="-122"/>
                <a:cs typeface="微软雅黑" panose="020B0503020204020204" pitchFamily="34" charset="-122"/>
              </a:rPr>
              <a:t>【非法转让“两卡”惩戒措施】</a:t>
            </a:r>
          </a:p>
          <a:p>
            <a:pPr indent="467995">
              <a:lnSpc>
                <a:spcPct val="150000"/>
              </a:lnSpc>
              <a:buClr>
                <a:schemeClr val="tx1"/>
              </a:buClr>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第三十一条  任何单位和个人不得非法买卖、出租、出借电话卡、物联网卡、电信线路、短信端口、银行账户、支付账户、互联网账号等，不得提供实名核验帮助；不得假冒他人身份或者虚构代理关系开立上述卡、账户、账号等。</a:t>
            </a:r>
          </a:p>
          <a:p>
            <a:pPr indent="467995">
              <a:lnSpc>
                <a:spcPct val="150000"/>
              </a:lnSpc>
              <a:buClr>
                <a:schemeClr val="tx1"/>
              </a:buClr>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经设区的市级以上公安机关认定的实施前款行为的单位、个人和相关组织者，以及因从事电信网络诈骗活动或者关联犯罪受过刑事处罚的人员，可以按照国家有关规定记入信用记录，采取限制其有关卡、账户、账号等功能和停止非柜面业务、暂停新业务、限制入网等措施。对上述认定和措施有异议的，可以提出申诉，有关部门应当建立健全申诉渠道、信用修复和救济制度。具体办法由国务院公安部门会同有关主管部门规定。</a:t>
            </a:r>
          </a:p>
          <a:p>
            <a:pPr indent="467995">
              <a:lnSpc>
                <a:spcPct val="150000"/>
              </a:lnSpc>
              <a:buClr>
                <a:schemeClr val="tx1"/>
              </a:buClr>
            </a:pP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67995">
              <a:lnSpc>
                <a:spcPct val="150000"/>
              </a:lnSpc>
              <a:buClr>
                <a:schemeClr val="tx1"/>
              </a:buClr>
            </a:pP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【预警劝阻和被害人救助各方职责】</a:t>
            </a:r>
            <a:endPar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67995">
              <a:lnSpc>
                <a:spcPct val="150000"/>
              </a:lnSpc>
              <a:buClr>
                <a:schemeClr val="tx1"/>
              </a:buClr>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第三十四条</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  公安机关应当会同金融、电信、网信部门组织银行业金融机构、非银行支付机构、电信业务经营者、互联网服务提供者等建立预警劝阻系统，对预警发现的潜在被害人，根据情况及时采取相应劝阻措施。对电信网络诈骗案件应当加强追赃挽损，完善涉案资金处置制度，及时返还被害人的合法财产，对遭受重大生活困难的被害人，符合国家有关教助条件的，有关方面依照规定给予救助。</a:t>
            </a:r>
          </a:p>
          <a:p>
            <a:pPr indent="467995">
              <a:lnSpc>
                <a:spcPct val="150000"/>
              </a:lnSpc>
              <a:buClr>
                <a:schemeClr val="tx1"/>
              </a:buClr>
            </a:pPr>
            <a:r>
              <a:rPr lang="zh-CN" altLang="en-US" sz="1200" b="1" dirty="0">
                <a:solidFill>
                  <a:srgbClr val="B70000"/>
                </a:solidFill>
                <a:latin typeface="微软雅黑" panose="020B0503020204020204" pitchFamily="34" charset="-122"/>
                <a:ea typeface="微软雅黑" panose="020B0503020204020204" pitchFamily="34" charset="-122"/>
                <a:cs typeface="微软雅黑" panose="020B0503020204020204" pitchFamily="34" charset="-122"/>
              </a:rPr>
              <a:t>【临时风险防范】</a:t>
            </a:r>
          </a:p>
          <a:p>
            <a:pPr indent="467995">
              <a:lnSpc>
                <a:spcPct val="150000"/>
              </a:lnSpc>
              <a:buClr>
                <a:schemeClr val="tx1"/>
              </a:buClr>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第三十五条</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经国务院反电信网络诈骗工作机制决定或者批准，公安、金融、电信等部门对电信网络诈骗活动严重的特定地区，可以依照国家有关规定采取必要的临时风险防范措施。</a:t>
            </a:r>
          </a:p>
          <a:p>
            <a:pPr indent="467995">
              <a:lnSpc>
                <a:spcPct val="150000"/>
              </a:lnSpc>
              <a:buClr>
                <a:schemeClr val="tx1"/>
              </a:buClr>
            </a:pP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Freeform 29"/>
          <p:cNvSpPr/>
          <p:nvPr/>
        </p:nvSpPr>
        <p:spPr bwMode="auto">
          <a:xfrm>
            <a:off x="108000" y="51881"/>
            <a:ext cx="572762" cy="51181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DCF30"/>
          </a:solidFill>
          <a:ln>
            <a:noFill/>
          </a:ln>
        </p:spPr>
        <p:txBody>
          <a:bodyPr vert="horz" wrap="square" lIns="68590" tIns="34295" rIns="68590" bIns="34295" numCol="1" anchor="t" anchorCtr="0" compatLnSpc="1"/>
          <a:lstStyle/>
          <a:p>
            <a:endParaRPr lang="zh-CN" altLang="en-US" sz="1350" dirty="0">
              <a:highlight>
                <a:srgbClr val="FFFF00"/>
              </a:highlight>
            </a:endParaRPr>
          </a:p>
        </p:txBody>
      </p:sp>
      <p:pic>
        <p:nvPicPr>
          <p:cNvPr id="6" name="图片 5" descr="横-红标-选中安"/>
          <p:cNvPicPr>
            <a:picLocks noChangeAspect="1"/>
          </p:cNvPicPr>
          <p:nvPr>
            <p:custDataLst>
              <p:tags r:id="rId1"/>
            </p:custDataLst>
          </p:nvPr>
        </p:nvPicPr>
        <p:blipFill>
          <a:blip r:embed="rId4"/>
          <a:stretch>
            <a:fillRect/>
          </a:stretch>
        </p:blipFill>
        <p:spPr>
          <a:xfrm>
            <a:off x="7524115" y="195580"/>
            <a:ext cx="1376680" cy="25654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M4MmI0NWQxNGViMmMyYmU0MmQyOWIwODRlMTE4NDg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3076</Words>
  <Application>Microsoft Office PowerPoint</Application>
  <PresentationFormat>自定义</PresentationFormat>
  <Paragraphs>170</Paragraphs>
  <Slides>13</Slides>
  <Notes>13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方正粗宋简体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4.13</dc:title>
  <dc:creator>王小舟</dc:creator>
  <cp:lastModifiedBy>幸 祝</cp:lastModifiedBy>
  <cp:revision>47</cp:revision>
  <cp:lastPrinted>2022-01-06T04:55:00Z</cp:lastPrinted>
  <dcterms:created xsi:type="dcterms:W3CDTF">2016-06-17T16:07:00Z</dcterms:created>
  <dcterms:modified xsi:type="dcterms:W3CDTF">2023-11-22T04:49:14Z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_KSOProductBuildMID">
    <vt:lpwstr>SPWMY6GJ79VQ06BGRZR8YL097ZCMOYVREO0XNJDWXGI8TG5T6MBRKCJ7FY5TPDRRXUM6EOZMZIA78HXJQSFA0F8C8RFMWI5B8OOODHB303FAC353A755847DA2A1D04048D1A104</vt:lpwstr>
  </property>
  <property fmtid="{D5CDD505-2E9C-101B-9397-08002B2CF9AE}" pid="4" name="_KSOProductBuildSID">
    <vt:lpwstr>CZWFI6BT7RRQ06HGRPR8KL097NZMOYPRES0XHJD7XFF8TDLTZ6BJDCJXFYRHPC8RAXM6COL9ZHJD8LXJQEFTKFFU89QMWLCBAEOD0HB3438064C73792E867A262247449C8EECB</vt:lpwstr>
  </property>
  <property fmtid="{D5CDD505-2E9C-101B-9397-08002B2CF9AE}" pid="5" name="ICV">
    <vt:lpwstr>46F19E39679F4CD78342D4E03E498951_12</vt:lpwstr>
  </property>
</Properties>
</file>